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 bookmarkIdSeed="2">
  <p:sldMasterIdLst>
    <p:sldMasterId id="2147483698" r:id="rId1"/>
  </p:sldMasterIdLst>
  <p:notesMasterIdLst>
    <p:notesMasterId r:id="rId14"/>
  </p:notesMasterIdLst>
  <p:sldIdLst>
    <p:sldId id="4173" r:id="rId2"/>
    <p:sldId id="11255" r:id="rId3"/>
    <p:sldId id="4368" r:id="rId4"/>
    <p:sldId id="4544" r:id="rId5"/>
    <p:sldId id="11229" r:id="rId6"/>
    <p:sldId id="11230" r:id="rId7"/>
    <p:sldId id="11231" r:id="rId8"/>
    <p:sldId id="11232" r:id="rId9"/>
    <p:sldId id="11237" r:id="rId10"/>
    <p:sldId id="4430" r:id="rId11"/>
    <p:sldId id="4390" r:id="rId12"/>
    <p:sldId id="11233" r:id="rId13"/>
  </p:sldIdLst>
  <p:sldSz cx="9906000" cy="6858000" type="A4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85" userDrawn="1">
          <p15:clr>
            <a:srgbClr val="A4A3A4"/>
          </p15:clr>
        </p15:guide>
        <p15:guide id="3" orient="horz" pos="3974" userDrawn="1">
          <p15:clr>
            <a:srgbClr val="A4A3A4"/>
          </p15:clr>
        </p15:guide>
        <p15:guide id="4" orient="horz" pos="4156" userDrawn="1">
          <p15:clr>
            <a:srgbClr val="A4A3A4"/>
          </p15:clr>
        </p15:guide>
        <p15:guide id="5" orient="horz" pos="958" userDrawn="1">
          <p15:clr>
            <a:srgbClr val="A4A3A4"/>
          </p15:clr>
        </p15:guide>
        <p15:guide id="18" pos="172" userDrawn="1">
          <p15:clr>
            <a:srgbClr val="A4A3A4"/>
          </p15:clr>
        </p15:guide>
        <p15:guide id="19" pos="6068" userDrawn="1">
          <p15:clr>
            <a:srgbClr val="A4A3A4"/>
          </p15:clr>
        </p15:guide>
        <p15:guide id="21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99" userDrawn="1">
          <p15:clr>
            <a:srgbClr val="A4A3A4"/>
          </p15:clr>
        </p15:guide>
        <p15:guide id="2" pos="2163" userDrawn="1">
          <p15:clr>
            <a:srgbClr val="A4A3A4"/>
          </p15:clr>
        </p15:guide>
        <p15:guide id="3" orient="horz" pos="3131" userDrawn="1">
          <p15:clr>
            <a:srgbClr val="A4A3A4"/>
          </p15:clr>
        </p15:guide>
        <p15:guide id="4" pos="2144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임수묵" initials="임" lastIdx="1" clrIdx="0">
    <p:extLst>
      <p:ext uri="{19B8F6BF-5375-455C-9EA6-DF929625EA0E}">
        <p15:presenceInfo xmlns:p15="http://schemas.microsoft.com/office/powerpoint/2012/main" userId="임수묵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E10000"/>
    <a:srgbClr val="D9D9D9"/>
    <a:srgbClr val="BFBF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5238" autoAdjust="0"/>
  </p:normalViewPr>
  <p:slideViewPr>
    <p:cSldViewPr showGuides="1">
      <p:cViewPr varScale="1">
        <p:scale>
          <a:sx n="115" d="100"/>
          <a:sy n="115" d="100"/>
        </p:scale>
        <p:origin x="1254" y="102"/>
      </p:cViewPr>
      <p:guideLst>
        <p:guide orient="horz" pos="1185"/>
        <p:guide orient="horz" pos="3974"/>
        <p:guide orient="horz" pos="4156"/>
        <p:guide orient="horz" pos="958"/>
        <p:guide pos="172"/>
        <p:guide pos="6068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7404"/>
    </p:cViewPr>
  </p:sorterViewPr>
  <p:notesViewPr>
    <p:cSldViewPr showGuides="1">
      <p:cViewPr varScale="1">
        <p:scale>
          <a:sx n="85" d="100"/>
          <a:sy n="85" d="100"/>
        </p:scale>
        <p:origin x="-3786" y="-78"/>
      </p:cViewPr>
      <p:guideLst>
        <p:guide orient="horz" pos="2899"/>
        <p:guide pos="2163"/>
        <p:guide orient="horz" pos="3131"/>
        <p:guide pos="2144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Sheet1!$B$6</c:f>
              <c:strCache>
                <c:ptCount val="1"/>
                <c:pt idx="0">
                  <c:v>s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bg1">
                  <a:lumMod val="65000"/>
                </a:schemeClr>
              </a:solidFill>
            </a:ln>
            <a:effectLst/>
          </c:spPr>
          <c:invertIfNegative val="0"/>
          <c:cat>
            <c:numRef>
              <c:f>Sheet1!$C$5:$L$5</c:f>
              <c:numCache>
                <c:formatCode>General</c:formatCode>
                <c:ptCount val="10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  <c:pt idx="5">
                  <c:v>2026</c:v>
                </c:pt>
                <c:pt idx="6">
                  <c:v>2027</c:v>
                </c:pt>
                <c:pt idx="7">
                  <c:v>2028</c:v>
                </c:pt>
                <c:pt idx="8">
                  <c:v>2029</c:v>
                </c:pt>
                <c:pt idx="9">
                  <c:v>2030</c:v>
                </c:pt>
              </c:numCache>
            </c:numRef>
          </c:cat>
          <c:val>
            <c:numRef>
              <c:f>Sheet1!$C$6:$L$6</c:f>
              <c:numCache>
                <c:formatCode>#,##0</c:formatCode>
                <c:ptCount val="10"/>
                <c:pt idx="0">
                  <c:v>745204</c:v>
                </c:pt>
                <c:pt idx="1">
                  <c:v>818687</c:v>
                </c:pt>
                <c:pt idx="2">
                  <c:v>954071</c:v>
                </c:pt>
                <c:pt idx="3">
                  <c:v>983524</c:v>
                </c:pt>
                <c:pt idx="4">
                  <c:v>1054092</c:v>
                </c:pt>
                <c:pt idx="5">
                  <c:v>1072830</c:v>
                </c:pt>
                <c:pt idx="6">
                  <c:v>1097058</c:v>
                </c:pt>
                <c:pt idx="7">
                  <c:v>1109634</c:v>
                </c:pt>
                <c:pt idx="8">
                  <c:v>1122448</c:v>
                </c:pt>
                <c:pt idx="9">
                  <c:v>1132509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B4B-4A88-A394-7E67843386F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80288816"/>
        <c:axId val="1480290064"/>
      </c:barChart>
      <c:catAx>
        <c:axId val="148028881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480290064"/>
        <c:crosses val="autoZero"/>
        <c:auto val="1"/>
        <c:lblAlgn val="ctr"/>
        <c:lblOffset val="100"/>
        <c:noMultiLvlLbl val="0"/>
      </c:catAx>
      <c:valAx>
        <c:axId val="1480290064"/>
        <c:scaling>
          <c:orientation val="minMax"/>
          <c:min val="400000"/>
        </c:scaling>
        <c:delete val="1"/>
        <c:axPos val="l"/>
        <c:numFmt formatCode="#,##0" sourceLinked="1"/>
        <c:majorTickMark val="none"/>
        <c:minorTickMark val="none"/>
        <c:tickLblPos val="nextTo"/>
        <c:crossAx val="14802888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Sheet1!$E$36</c:f>
              <c:strCache>
                <c:ptCount val="1"/>
                <c:pt idx="0">
                  <c:v>X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bg1">
                  <a:lumMod val="65000"/>
                </a:schemeClr>
              </a:solidFill>
            </a:ln>
            <a:effectLst/>
          </c:spPr>
          <c:invertIfNegative val="0"/>
          <c:cat>
            <c:numRef>
              <c:f>Sheet1!$F$35:$O$35</c:f>
              <c:numCache>
                <c:formatCode>General</c:formatCode>
                <c:ptCount val="10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  <c:pt idx="5">
                  <c:v>2026</c:v>
                </c:pt>
                <c:pt idx="6">
                  <c:v>2027</c:v>
                </c:pt>
                <c:pt idx="7">
                  <c:v>2028</c:v>
                </c:pt>
                <c:pt idx="8">
                  <c:v>2029</c:v>
                </c:pt>
                <c:pt idx="9">
                  <c:v>2030</c:v>
                </c:pt>
              </c:numCache>
            </c:numRef>
          </c:cat>
          <c:val>
            <c:numRef>
              <c:f>Sheet1!$F$36:$O$36</c:f>
              <c:numCache>
                <c:formatCode>General</c:formatCode>
                <c:ptCount val="10"/>
                <c:pt idx="0">
                  <c:v>722827</c:v>
                </c:pt>
                <c:pt idx="1">
                  <c:v>754149</c:v>
                </c:pt>
                <c:pt idx="2">
                  <c:v>777906</c:v>
                </c:pt>
                <c:pt idx="3">
                  <c:v>816050</c:v>
                </c:pt>
                <c:pt idx="4">
                  <c:v>855858</c:v>
                </c:pt>
                <c:pt idx="5">
                  <c:v>866220</c:v>
                </c:pt>
                <c:pt idx="6">
                  <c:v>904390</c:v>
                </c:pt>
                <c:pt idx="7">
                  <c:v>903752</c:v>
                </c:pt>
                <c:pt idx="8">
                  <c:v>903585</c:v>
                </c:pt>
                <c:pt idx="9">
                  <c:v>914841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16B-4169-AA08-BA09209EB4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44475696"/>
        <c:axId val="944476528"/>
      </c:barChart>
      <c:catAx>
        <c:axId val="94447569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44476528"/>
        <c:crosses val="autoZero"/>
        <c:auto val="1"/>
        <c:lblAlgn val="ctr"/>
        <c:lblOffset val="100"/>
        <c:noMultiLvlLbl val="0"/>
      </c:catAx>
      <c:valAx>
        <c:axId val="944476528"/>
        <c:scaling>
          <c:orientation val="minMax"/>
          <c:min val="500000"/>
        </c:scaling>
        <c:delete val="1"/>
        <c:axPos val="l"/>
        <c:numFmt formatCode="General" sourceLinked="1"/>
        <c:majorTickMark val="none"/>
        <c:minorTickMark val="none"/>
        <c:tickLblPos val="nextTo"/>
        <c:crossAx val="9444756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Sheet1!$E$52</c:f>
              <c:strCache>
                <c:ptCount val="1"/>
                <c:pt idx="0">
                  <c:v>D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bg1">
                  <a:lumMod val="65000"/>
                </a:schemeClr>
              </a:solidFill>
            </a:ln>
            <a:effectLst/>
          </c:spPr>
          <c:invertIfNegative val="0"/>
          <c:cat>
            <c:numRef>
              <c:f>Sheet1!$F$51:$O$51</c:f>
              <c:numCache>
                <c:formatCode>General</c:formatCode>
                <c:ptCount val="10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  <c:pt idx="5">
                  <c:v>2026</c:v>
                </c:pt>
                <c:pt idx="6">
                  <c:v>2027</c:v>
                </c:pt>
                <c:pt idx="7">
                  <c:v>2028</c:v>
                </c:pt>
                <c:pt idx="8">
                  <c:v>2029</c:v>
                </c:pt>
                <c:pt idx="9">
                  <c:v>2030</c:v>
                </c:pt>
              </c:numCache>
            </c:numRef>
          </c:cat>
          <c:val>
            <c:numRef>
              <c:f>Sheet1!$F$52:$O$52</c:f>
              <c:numCache>
                <c:formatCode>General</c:formatCode>
                <c:ptCount val="10"/>
                <c:pt idx="0">
                  <c:v>9417</c:v>
                </c:pt>
                <c:pt idx="1">
                  <c:v>7657</c:v>
                </c:pt>
                <c:pt idx="2">
                  <c:v>8400</c:v>
                </c:pt>
                <c:pt idx="3">
                  <c:v>8400</c:v>
                </c:pt>
                <c:pt idx="4">
                  <c:v>8480</c:v>
                </c:pt>
                <c:pt idx="5">
                  <c:v>9074</c:v>
                </c:pt>
                <c:pt idx="6">
                  <c:v>9201</c:v>
                </c:pt>
                <c:pt idx="7">
                  <c:v>9803</c:v>
                </c:pt>
                <c:pt idx="8">
                  <c:v>9887</c:v>
                </c:pt>
                <c:pt idx="9">
                  <c:v>10593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11-4DD8-808C-09B8A2D74FA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78235392"/>
        <c:axId val="1478230816"/>
      </c:barChart>
      <c:catAx>
        <c:axId val="14782353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478230816"/>
        <c:crosses val="autoZero"/>
        <c:auto val="1"/>
        <c:lblAlgn val="ctr"/>
        <c:lblOffset val="100"/>
        <c:noMultiLvlLbl val="0"/>
      </c:catAx>
      <c:valAx>
        <c:axId val="1478230816"/>
        <c:scaling>
          <c:orientation val="minMax"/>
          <c:min val="3000"/>
        </c:scaling>
        <c:delete val="1"/>
        <c:axPos val="l"/>
        <c:numFmt formatCode="General" sourceLinked="1"/>
        <c:majorTickMark val="none"/>
        <c:minorTickMark val="none"/>
        <c:tickLblPos val="nextTo"/>
        <c:crossAx val="14782353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Sheet1!$E$56</c:f>
              <c:strCache>
                <c:ptCount val="1"/>
                <c:pt idx="0">
                  <c:v>s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bg1">
                  <a:lumMod val="65000"/>
                </a:schemeClr>
              </a:solidFill>
            </a:ln>
            <a:effectLst/>
          </c:spPr>
          <c:invertIfNegative val="0"/>
          <c:cat>
            <c:numRef>
              <c:f>Sheet1!$F$55:$O$55</c:f>
              <c:numCache>
                <c:formatCode>General</c:formatCode>
                <c:ptCount val="10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  <c:pt idx="5">
                  <c:v>2026</c:v>
                </c:pt>
                <c:pt idx="6">
                  <c:v>2027</c:v>
                </c:pt>
                <c:pt idx="7">
                  <c:v>2028</c:v>
                </c:pt>
                <c:pt idx="8">
                  <c:v>2029</c:v>
                </c:pt>
                <c:pt idx="9">
                  <c:v>2030</c:v>
                </c:pt>
              </c:numCache>
            </c:numRef>
          </c:cat>
          <c:val>
            <c:numRef>
              <c:f>Sheet1!$F$56:$O$56</c:f>
              <c:numCache>
                <c:formatCode>General</c:formatCode>
                <c:ptCount val="10"/>
                <c:pt idx="0">
                  <c:v>223</c:v>
                </c:pt>
                <c:pt idx="1">
                  <c:v>253</c:v>
                </c:pt>
                <c:pt idx="2">
                  <c:v>268</c:v>
                </c:pt>
                <c:pt idx="3">
                  <c:v>268</c:v>
                </c:pt>
                <c:pt idx="4">
                  <c:v>268</c:v>
                </c:pt>
                <c:pt idx="5">
                  <c:v>305</c:v>
                </c:pt>
                <c:pt idx="6">
                  <c:v>320</c:v>
                </c:pt>
                <c:pt idx="7">
                  <c:v>336</c:v>
                </c:pt>
                <c:pt idx="8">
                  <c:v>353</c:v>
                </c:pt>
                <c:pt idx="9">
                  <c:v>371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5AF-4D50-90DC-84077B1960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44479856"/>
        <c:axId val="944478608"/>
      </c:barChart>
      <c:catAx>
        <c:axId val="94447985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44478608"/>
        <c:crosses val="autoZero"/>
        <c:auto val="1"/>
        <c:lblAlgn val="ctr"/>
        <c:lblOffset val="100"/>
        <c:noMultiLvlLbl val="0"/>
      </c:catAx>
      <c:valAx>
        <c:axId val="944478608"/>
        <c:scaling>
          <c:orientation val="minMax"/>
          <c:min val="50"/>
        </c:scaling>
        <c:delete val="1"/>
        <c:axPos val="l"/>
        <c:numFmt formatCode="General" sourceLinked="1"/>
        <c:majorTickMark val="none"/>
        <c:minorTickMark val="none"/>
        <c:tickLblPos val="nextTo"/>
        <c:crossAx val="9444798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Sheet1!$E$56</c:f>
              <c:strCache>
                <c:ptCount val="1"/>
                <c:pt idx="0">
                  <c:v>s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bg1">
                  <a:lumMod val="65000"/>
                </a:schemeClr>
              </a:solidFill>
            </a:ln>
            <a:effectLst/>
          </c:spPr>
          <c:invertIfNegative val="0"/>
          <c:cat>
            <c:numRef>
              <c:f>Sheet1!$F$55:$O$55</c:f>
              <c:numCache>
                <c:formatCode>General</c:formatCode>
                <c:ptCount val="10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  <c:pt idx="5">
                  <c:v>2026</c:v>
                </c:pt>
                <c:pt idx="6">
                  <c:v>2027</c:v>
                </c:pt>
                <c:pt idx="7">
                  <c:v>2028</c:v>
                </c:pt>
                <c:pt idx="8">
                  <c:v>2029</c:v>
                </c:pt>
                <c:pt idx="9">
                  <c:v>2030</c:v>
                </c:pt>
              </c:numCache>
            </c:numRef>
          </c:cat>
          <c:val>
            <c:numRef>
              <c:f>Sheet1!$F$56:$O$56</c:f>
              <c:numCache>
                <c:formatCode>General</c:formatCode>
                <c:ptCount val="10"/>
                <c:pt idx="0">
                  <c:v>223</c:v>
                </c:pt>
                <c:pt idx="1">
                  <c:v>253</c:v>
                </c:pt>
                <c:pt idx="2">
                  <c:v>268</c:v>
                </c:pt>
                <c:pt idx="3">
                  <c:v>268</c:v>
                </c:pt>
                <c:pt idx="4">
                  <c:v>268</c:v>
                </c:pt>
                <c:pt idx="5">
                  <c:v>305</c:v>
                </c:pt>
                <c:pt idx="6">
                  <c:v>320</c:v>
                </c:pt>
                <c:pt idx="7">
                  <c:v>336</c:v>
                </c:pt>
                <c:pt idx="8">
                  <c:v>353</c:v>
                </c:pt>
                <c:pt idx="9">
                  <c:v>371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5AF-4D50-90DC-84077B1960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44479856"/>
        <c:axId val="944478608"/>
      </c:barChart>
      <c:catAx>
        <c:axId val="94447985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44478608"/>
        <c:crosses val="autoZero"/>
        <c:auto val="1"/>
        <c:lblAlgn val="ctr"/>
        <c:lblOffset val="100"/>
        <c:noMultiLvlLbl val="0"/>
      </c:catAx>
      <c:valAx>
        <c:axId val="944478608"/>
        <c:scaling>
          <c:orientation val="minMax"/>
          <c:min val="50"/>
        </c:scaling>
        <c:delete val="1"/>
        <c:axPos val="l"/>
        <c:numFmt formatCode="General" sourceLinked="1"/>
        <c:majorTickMark val="none"/>
        <c:minorTickMark val="none"/>
        <c:tickLblPos val="nextTo"/>
        <c:crossAx val="9444798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Sheet1!$B$62</c:f>
              <c:strCache>
                <c:ptCount val="1"/>
                <c:pt idx="0">
                  <c:v>ㅁ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bg1">
                  <a:lumMod val="65000"/>
                </a:schemeClr>
              </a:solidFill>
            </a:ln>
            <a:effectLst/>
          </c:spPr>
          <c:invertIfNegative val="0"/>
          <c:cat>
            <c:numRef>
              <c:f>Sheet1!$C$61:$L$61</c:f>
              <c:numCache>
                <c:formatCode>General</c:formatCode>
                <c:ptCount val="10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  <c:pt idx="5">
                  <c:v>2026</c:v>
                </c:pt>
                <c:pt idx="6">
                  <c:v>2027</c:v>
                </c:pt>
                <c:pt idx="7">
                  <c:v>2028</c:v>
                </c:pt>
                <c:pt idx="8">
                  <c:v>2029</c:v>
                </c:pt>
                <c:pt idx="9">
                  <c:v>2030</c:v>
                </c:pt>
              </c:numCache>
            </c:numRef>
          </c:cat>
          <c:val>
            <c:numRef>
              <c:f>Sheet1!$C$62:$L$62</c:f>
              <c:numCache>
                <c:formatCode>General</c:formatCode>
                <c:ptCount val="10"/>
                <c:pt idx="0">
                  <c:v>15.4</c:v>
                </c:pt>
                <c:pt idx="1">
                  <c:v>18.899999999999999</c:v>
                </c:pt>
                <c:pt idx="2">
                  <c:v>24.6</c:v>
                </c:pt>
                <c:pt idx="3">
                  <c:v>32.200000000000003</c:v>
                </c:pt>
                <c:pt idx="4">
                  <c:v>41.2</c:v>
                </c:pt>
                <c:pt idx="5">
                  <c:v>53.3</c:v>
                </c:pt>
                <c:pt idx="6">
                  <c:v>66.7</c:v>
                </c:pt>
                <c:pt idx="7">
                  <c:v>75</c:v>
                </c:pt>
                <c:pt idx="8">
                  <c:v>81.7</c:v>
                </c:pt>
                <c:pt idx="9">
                  <c:v>91.7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A0D-4E23-A4A6-8D064B52E8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82389696"/>
        <c:axId val="1467165776"/>
      </c:barChart>
      <c:catAx>
        <c:axId val="148238969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467165776"/>
        <c:crosses val="autoZero"/>
        <c:auto val="1"/>
        <c:lblAlgn val="ctr"/>
        <c:lblOffset val="100"/>
        <c:noMultiLvlLbl val="0"/>
      </c:catAx>
      <c:valAx>
        <c:axId val="14671657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4823896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'p298 정현원갭'!$E$21</c:f>
              <c:strCache>
                <c:ptCount val="1"/>
                <c:pt idx="0">
                  <c:v>d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bg1">
                  <a:lumMod val="65000"/>
                </a:schemeClr>
              </a:solidFill>
            </a:ln>
            <a:effectLst/>
          </c:spPr>
          <c:invertIfNegative val="0"/>
          <c:cat>
            <c:numRef>
              <c:f>'p298 정현원갭'!$F$20:$O$20</c:f>
              <c:numCache>
                <c:formatCode>General</c:formatCode>
                <c:ptCount val="10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  <c:pt idx="5">
                  <c:v>2026</c:v>
                </c:pt>
                <c:pt idx="6">
                  <c:v>2027</c:v>
                </c:pt>
                <c:pt idx="7">
                  <c:v>2028</c:v>
                </c:pt>
                <c:pt idx="8">
                  <c:v>2029</c:v>
                </c:pt>
                <c:pt idx="9">
                  <c:v>2030</c:v>
                </c:pt>
              </c:numCache>
            </c:numRef>
          </c:cat>
          <c:val>
            <c:numRef>
              <c:f>'p298 정현원갭'!$F$21:$O$21</c:f>
              <c:numCache>
                <c:formatCode>General</c:formatCode>
                <c:ptCount val="10"/>
                <c:pt idx="0">
                  <c:v>65</c:v>
                </c:pt>
                <c:pt idx="1">
                  <c:v>62</c:v>
                </c:pt>
                <c:pt idx="2">
                  <c:v>60</c:v>
                </c:pt>
                <c:pt idx="3">
                  <c:v>58</c:v>
                </c:pt>
                <c:pt idx="4">
                  <c:v>56</c:v>
                </c:pt>
                <c:pt idx="5">
                  <c:v>55</c:v>
                </c:pt>
                <c:pt idx="6">
                  <c:v>54</c:v>
                </c:pt>
                <c:pt idx="7">
                  <c:v>53</c:v>
                </c:pt>
                <c:pt idx="8">
                  <c:v>52</c:v>
                </c:pt>
                <c:pt idx="9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A22-45DF-ACFC-7E78ED95BC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89623120"/>
        <c:axId val="2089637680"/>
      </c:barChart>
      <c:catAx>
        <c:axId val="208962312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089637680"/>
        <c:crosses val="autoZero"/>
        <c:auto val="1"/>
        <c:lblAlgn val="ctr"/>
        <c:lblOffset val="100"/>
        <c:noMultiLvlLbl val="0"/>
      </c:catAx>
      <c:valAx>
        <c:axId val="2089637680"/>
        <c:scaling>
          <c:orientation val="minMax"/>
          <c:min val="30"/>
        </c:scaling>
        <c:delete val="1"/>
        <c:axPos val="l"/>
        <c:numFmt formatCode="General" sourceLinked="1"/>
        <c:majorTickMark val="none"/>
        <c:minorTickMark val="none"/>
        <c:tickLblPos val="nextTo"/>
        <c:crossAx val="20896231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2949787" cy="496968"/>
          </a:xfrm>
          <a:prstGeom prst="rect">
            <a:avLst/>
          </a:prstGeom>
        </p:spPr>
        <p:txBody>
          <a:bodyPr vert="horz" lIns="91186" tIns="45591" rIns="91186" bIns="4559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3"/>
            <a:ext cx="2949787" cy="496968"/>
          </a:xfrm>
          <a:prstGeom prst="rect">
            <a:avLst/>
          </a:prstGeom>
        </p:spPr>
        <p:txBody>
          <a:bodyPr vert="horz" lIns="91186" tIns="45591" rIns="91186" bIns="45591" rtlCol="0"/>
          <a:lstStyle>
            <a:lvl1pPr algn="r">
              <a:defRPr sz="1200"/>
            </a:lvl1pPr>
          </a:lstStyle>
          <a:p>
            <a:fld id="{8A9980AA-88E4-41FB-99CF-02F658E643F5}" type="datetimeFigureOut">
              <a:rPr lang="ko-KR" altLang="en-US" smtClean="0"/>
              <a:pPr/>
              <a:t>2024-08-21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6125"/>
            <a:ext cx="5384800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86" tIns="45591" rIns="91186" bIns="4559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7"/>
            <a:ext cx="5445760" cy="4472702"/>
          </a:xfrm>
          <a:prstGeom prst="rect">
            <a:avLst/>
          </a:prstGeom>
        </p:spPr>
        <p:txBody>
          <a:bodyPr vert="horz" lIns="91186" tIns="45591" rIns="91186" bIns="45591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9440649"/>
            <a:ext cx="2949787" cy="496968"/>
          </a:xfrm>
          <a:prstGeom prst="rect">
            <a:avLst/>
          </a:prstGeom>
        </p:spPr>
        <p:txBody>
          <a:bodyPr vert="horz" lIns="91186" tIns="45591" rIns="91186" bIns="4559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9"/>
            <a:ext cx="2949787" cy="496968"/>
          </a:xfrm>
          <a:prstGeom prst="rect">
            <a:avLst/>
          </a:prstGeom>
        </p:spPr>
        <p:txBody>
          <a:bodyPr vert="horz" lIns="91186" tIns="45591" rIns="91186" bIns="45591" rtlCol="0" anchor="b"/>
          <a:lstStyle>
            <a:lvl1pPr algn="r">
              <a:defRPr sz="1200"/>
            </a:lvl1pPr>
          </a:lstStyle>
          <a:p>
            <a:fld id="{13567ABC-948E-498E-9802-02CFFE2566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2724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 title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3044788" y="1534851"/>
            <a:ext cx="576659" cy="522000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 algn="ctr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en-US" altLang="ko-KR" b="1" dirty="0">
              <a:solidFill>
                <a:srgbClr val="000000"/>
              </a:solidFill>
              <a:latin typeface="Yoon 윤고딕 125_TT" pitchFamily="18" charset="-127"/>
              <a:ea typeface="Yoon 윤고딕 125_TT" pitchFamily="18" charset="-127"/>
            </a:endParaRPr>
          </a:p>
        </p:txBody>
      </p:sp>
      <p:sp>
        <p:nvSpPr>
          <p:cNvPr id="7" name="Rectangle 3"/>
          <p:cNvSpPr>
            <a:spLocks noChangeArrowheads="1"/>
          </p:cNvSpPr>
          <p:nvPr userDrawn="1"/>
        </p:nvSpPr>
        <p:spPr bwMode="auto">
          <a:xfrm>
            <a:off x="3621447" y="1534851"/>
            <a:ext cx="5824141" cy="520700"/>
          </a:xfrm>
          <a:prstGeom prst="rect">
            <a:avLst/>
          </a:prstGeom>
          <a:solidFill>
            <a:schemeClr val="accent4">
              <a:lumMod val="50000"/>
            </a:schemeClr>
          </a:solidFill>
          <a:ln w="9525" algn="ctr">
            <a:noFill/>
            <a:miter lim="800000"/>
            <a:headEnd type="none" w="sm" len="sm"/>
            <a:tailEnd type="none" w="sm" len="sm"/>
          </a:ln>
        </p:spPr>
        <p:txBody>
          <a:bodyPr anchor="ctr"/>
          <a:lstStyle/>
          <a:p>
            <a:pPr indent="180975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 b="1" dirty="0">
              <a:solidFill>
                <a:srgbClr val="FFFFF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Line 5"/>
          <p:cNvSpPr>
            <a:spLocks noChangeShapeType="1"/>
          </p:cNvSpPr>
          <p:nvPr userDrawn="1"/>
        </p:nvSpPr>
        <p:spPr bwMode="auto">
          <a:xfrm>
            <a:off x="3629914" y="2050789"/>
            <a:ext cx="0" cy="3163887"/>
          </a:xfrm>
          <a:prstGeom prst="line">
            <a:avLst/>
          </a:prstGeom>
          <a:noFill/>
          <a:ln w="6350">
            <a:solidFill>
              <a:schemeClr val="bg1">
                <a:lumMod val="75000"/>
              </a:schemeClr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 dirty="0">
              <a:solidFill>
                <a:srgbClr val="000000"/>
              </a:solidFill>
              <a:latin typeface="Yoon 윤고딕 125_TT" pitchFamily="18" charset="-127"/>
              <a:ea typeface="Yoon 윤고딕 125_TT" pitchFamily="18" charset="-127"/>
            </a:endParaRPr>
          </a:p>
        </p:txBody>
      </p:sp>
      <p:sp>
        <p:nvSpPr>
          <p:cNvPr id="11" name="텍스트 개체 틀 15"/>
          <p:cNvSpPr>
            <a:spLocks noGrp="1"/>
          </p:cNvSpPr>
          <p:nvPr>
            <p:ph type="body" sz="quarter" idx="12" hasCustomPrompt="1"/>
          </p:nvPr>
        </p:nvSpPr>
        <p:spPr>
          <a:xfrm>
            <a:off x="3618425" y="1598770"/>
            <a:ext cx="5799071" cy="388384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fontAlgn="auto" latinLnBrk="1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Font typeface="+mj-lt"/>
              <a:buNone/>
              <a:defRPr kumimoji="0" lang="ko-KR" altLang="en-US" sz="1800" b="1" kern="1200" dirty="0">
                <a:solidFill>
                  <a:schemeClr val="bg1"/>
                </a:solidFill>
                <a:latin typeface="+mn-ea"/>
                <a:ea typeface="+mn-ea"/>
                <a:cs typeface="+mn-cs"/>
              </a:defRPr>
            </a:lvl1pPr>
          </a:lstStyle>
          <a:p>
            <a:pPr lvl="0"/>
            <a:r>
              <a:rPr lang="en-US" altLang="ko-KR" dirty="0"/>
              <a:t>Table Of Contents</a:t>
            </a:r>
          </a:p>
        </p:txBody>
      </p:sp>
      <p:sp>
        <p:nvSpPr>
          <p:cNvPr id="10" name="텍스트 개체 틀 15"/>
          <p:cNvSpPr>
            <a:spLocks noGrp="1"/>
          </p:cNvSpPr>
          <p:nvPr>
            <p:ph type="body" sz="quarter" idx="11" hasCustomPrompt="1"/>
          </p:nvPr>
        </p:nvSpPr>
        <p:spPr>
          <a:xfrm>
            <a:off x="3631332" y="2230957"/>
            <a:ext cx="5016607" cy="2808312"/>
          </a:xfrm>
          <a:prstGeom prst="rect">
            <a:avLst/>
          </a:prstGeom>
        </p:spPr>
        <p:txBody>
          <a:bodyPr anchor="t"/>
          <a:lstStyle>
            <a:lvl1pPr marL="271463" indent="-271463" algn="l" defTabSz="914400" rtl="0" eaLnBrk="1" fontAlgn="auto" latinLnBrk="1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ct val="100000"/>
              <a:buFont typeface="+mj-lt"/>
              <a:buAutoNum type="romanUcPeriod"/>
              <a:defRPr kumimoji="0" lang="ko-KR" altLang="en-US" sz="1600" b="0" kern="12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defRPr>
            </a:lvl1pPr>
          </a:lstStyle>
          <a:p>
            <a:pPr lvl="0"/>
            <a:r>
              <a:rPr lang="en-US" altLang="ko-KR" dirty="0"/>
              <a:t>000</a:t>
            </a:r>
          </a:p>
          <a:p>
            <a:pPr lvl="0"/>
            <a:r>
              <a:rPr lang="en-US" altLang="ko-KR" dirty="0"/>
              <a:t>000</a:t>
            </a:r>
          </a:p>
          <a:p>
            <a:pPr lvl="0"/>
            <a:r>
              <a:rPr lang="en-US" altLang="ko-KR" dirty="0"/>
              <a:t>000</a:t>
            </a:r>
          </a:p>
          <a:p>
            <a:pPr lvl="0"/>
            <a:r>
              <a:rPr lang="en-US" altLang="ko-KR" dirty="0"/>
              <a:t>000</a:t>
            </a:r>
          </a:p>
          <a:p>
            <a:pPr lvl="0"/>
            <a:r>
              <a:rPr lang="en-US" altLang="ko-KR" dirty="0"/>
              <a:t>000</a:t>
            </a:r>
          </a:p>
          <a:p>
            <a:pPr lvl="0"/>
            <a:r>
              <a:rPr lang="en-US" altLang="ko-KR" dirty="0"/>
              <a:t>000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06194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 userDrawn="1"/>
        </p:nvSpPr>
        <p:spPr bwMode="auto">
          <a:xfrm>
            <a:off x="4448944" y="2431774"/>
            <a:ext cx="1008112" cy="1008112"/>
          </a:xfrm>
          <a:prstGeom prst="rect">
            <a:avLst/>
          </a:prstGeom>
          <a:solidFill>
            <a:srgbClr val="002060"/>
          </a:solidFill>
          <a:ln w="317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4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바탕" pitchFamily="18" charset="-127"/>
            </a:endParaRPr>
          </a:p>
        </p:txBody>
      </p:sp>
      <p:grpSp>
        <p:nvGrpSpPr>
          <p:cNvPr id="6" name="그룹 12"/>
          <p:cNvGrpSpPr/>
          <p:nvPr userDrawn="1"/>
        </p:nvGrpSpPr>
        <p:grpSpPr>
          <a:xfrm>
            <a:off x="8535993" y="5500726"/>
            <a:ext cx="1374232" cy="1367724"/>
            <a:chOff x="8561393" y="5526126"/>
            <a:chExt cx="1374232" cy="1367724"/>
          </a:xfrm>
        </p:grpSpPr>
        <p:sp>
          <p:nvSpPr>
            <p:cNvPr id="7" name="직각 삼각형 6"/>
            <p:cNvSpPr/>
            <p:nvPr/>
          </p:nvSpPr>
          <p:spPr bwMode="auto">
            <a:xfrm flipH="1">
              <a:off x="8561393" y="5526126"/>
              <a:ext cx="1357298" cy="1357298"/>
            </a:xfrm>
            <a:prstGeom prst="rtTriangle">
              <a:avLst/>
            </a:prstGeom>
            <a:solidFill>
              <a:srgbClr val="FFFFFF"/>
            </a:solidFill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8" name="직각 삼각형 7"/>
            <p:cNvSpPr/>
            <p:nvPr/>
          </p:nvSpPr>
          <p:spPr bwMode="auto">
            <a:xfrm flipH="1">
              <a:off x="8684710" y="5632509"/>
              <a:ext cx="1250915" cy="1250915"/>
            </a:xfrm>
            <a:prstGeom prst="rtTriangle">
              <a:avLst/>
            </a:prstGeom>
            <a:solidFill>
              <a:schemeClr val="bg1">
                <a:lumMod val="75000"/>
              </a:schemeClr>
            </a:solidFill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직각 삼각형 8"/>
            <p:cNvSpPr/>
            <p:nvPr/>
          </p:nvSpPr>
          <p:spPr bwMode="auto">
            <a:xfrm flipH="1">
              <a:off x="8935493" y="5883292"/>
              <a:ext cx="1000132" cy="1000132"/>
            </a:xfrm>
            <a:prstGeom prst="rtTriangle">
              <a:avLst/>
            </a:prstGeom>
            <a:solidFill>
              <a:srgbClr val="FFFFFF"/>
            </a:solidFill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직각 삼각형 9"/>
            <p:cNvSpPr/>
            <p:nvPr/>
          </p:nvSpPr>
          <p:spPr bwMode="auto">
            <a:xfrm flipH="1">
              <a:off x="9251625" y="6199424"/>
              <a:ext cx="684000" cy="684000"/>
            </a:xfrm>
            <a:prstGeom prst="rtTriangle">
              <a:avLst/>
            </a:prstGeom>
            <a:solidFill>
              <a:schemeClr val="bg1">
                <a:lumMod val="95000"/>
              </a:schemeClr>
            </a:solidFill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직각 삼각형 10"/>
            <p:cNvSpPr/>
            <p:nvPr/>
          </p:nvSpPr>
          <p:spPr bwMode="auto">
            <a:xfrm flipH="1">
              <a:off x="9431625" y="6389850"/>
              <a:ext cx="504000" cy="504000"/>
            </a:xfrm>
            <a:prstGeom prst="rtTriangle">
              <a:avLst/>
            </a:prstGeom>
            <a:solidFill>
              <a:schemeClr val="bg1"/>
            </a:solidFill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2" name="그룹 19"/>
          <p:cNvGrpSpPr/>
          <p:nvPr userDrawn="1"/>
        </p:nvGrpSpPr>
        <p:grpSpPr>
          <a:xfrm>
            <a:off x="-4348" y="0"/>
            <a:ext cx="1980000" cy="1980000"/>
            <a:chOff x="7439043" y="-1319246"/>
            <a:chExt cx="1980000" cy="1980000"/>
          </a:xfrm>
        </p:grpSpPr>
        <p:sp>
          <p:nvSpPr>
            <p:cNvPr id="13" name="직각 삼각형 12"/>
            <p:cNvSpPr/>
            <p:nvPr/>
          </p:nvSpPr>
          <p:spPr bwMode="auto">
            <a:xfrm flipV="1">
              <a:off x="7439043" y="-1319246"/>
              <a:ext cx="1980000" cy="1980000"/>
            </a:xfrm>
            <a:prstGeom prst="rtTriangle">
              <a:avLst/>
            </a:prstGeom>
            <a:solidFill>
              <a:srgbClr val="FFFFFF"/>
            </a:solidFill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직각 삼각형 13"/>
            <p:cNvSpPr/>
            <p:nvPr/>
          </p:nvSpPr>
          <p:spPr bwMode="auto">
            <a:xfrm flipV="1">
              <a:off x="7439043" y="-1319246"/>
              <a:ext cx="1212932" cy="1212932"/>
            </a:xfrm>
            <a:prstGeom prst="rtTriangle">
              <a:avLst/>
            </a:prstGeom>
            <a:solidFill>
              <a:schemeClr val="bg1">
                <a:lumMod val="75000"/>
              </a:schemeClr>
            </a:solidFill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직각 삼각형 14"/>
            <p:cNvSpPr/>
            <p:nvPr/>
          </p:nvSpPr>
          <p:spPr bwMode="auto">
            <a:xfrm flipV="1">
              <a:off x="7439043" y="-1319246"/>
              <a:ext cx="844565" cy="844565"/>
            </a:xfrm>
            <a:prstGeom prst="rtTriangle">
              <a:avLst/>
            </a:prstGeom>
            <a:solidFill>
              <a:srgbClr val="FFFFFF"/>
            </a:solidFill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직각 삼각형 15"/>
            <p:cNvSpPr/>
            <p:nvPr/>
          </p:nvSpPr>
          <p:spPr bwMode="auto">
            <a:xfrm flipV="1">
              <a:off x="7439043" y="-1319246"/>
              <a:ext cx="684000" cy="684000"/>
            </a:xfrm>
            <a:prstGeom prst="rtTriangle">
              <a:avLst/>
            </a:prstGeom>
            <a:solidFill>
              <a:schemeClr val="bg1">
                <a:lumMod val="95000"/>
              </a:schemeClr>
            </a:solidFill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직각 삼각형 16"/>
            <p:cNvSpPr/>
            <p:nvPr/>
          </p:nvSpPr>
          <p:spPr bwMode="auto">
            <a:xfrm flipV="1">
              <a:off x="7439043" y="-1319246"/>
              <a:ext cx="504000" cy="504000"/>
            </a:xfrm>
            <a:prstGeom prst="rtTriangle">
              <a:avLst/>
            </a:prstGeom>
            <a:solidFill>
              <a:srgbClr val="FFFFFF"/>
            </a:solidFill>
            <a:ln w="31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8" name="텍스트 개체 틀 15"/>
          <p:cNvSpPr>
            <a:spLocks noGrp="1"/>
          </p:cNvSpPr>
          <p:nvPr>
            <p:ph type="body" sz="quarter" idx="11" hasCustomPrompt="1"/>
          </p:nvPr>
        </p:nvSpPr>
        <p:spPr>
          <a:xfrm>
            <a:off x="4580156" y="2565467"/>
            <a:ext cx="745686" cy="7568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kumimoji="1" lang="ko-KR" altLang="en-US" sz="4800" b="0" i="0" u="none" strike="noStrike" kern="0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바탕" pitchFamily="18" charset="-127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Ⅰ</a:t>
            </a:r>
            <a:endParaRPr lang="ko-KR" altLang="en-US" dirty="0"/>
          </a:p>
        </p:txBody>
      </p:sp>
      <p:sp>
        <p:nvSpPr>
          <p:cNvPr id="19" name="텍스트 개체 틀 15"/>
          <p:cNvSpPr>
            <a:spLocks noGrp="1"/>
          </p:cNvSpPr>
          <p:nvPr>
            <p:ph type="body" sz="quarter" idx="12" hasCustomPrompt="1"/>
          </p:nvPr>
        </p:nvSpPr>
        <p:spPr>
          <a:xfrm>
            <a:off x="509385" y="3704150"/>
            <a:ext cx="8887230" cy="516938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kumimoji="1" lang="ko-KR" altLang="en-US" sz="2400" b="1" i="0" u="none" strike="noStrike" kern="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000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2060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 슬라이드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264583" y="764705"/>
            <a:ext cx="9359900" cy="360040"/>
          </a:xfrm>
          <a:prstGeom prst="rect">
            <a:avLst/>
          </a:prstGeom>
        </p:spPr>
        <p:txBody>
          <a:bodyPr anchor="t"/>
          <a:lstStyle>
            <a:lvl1pPr algn="just">
              <a:defRPr sz="1600" b="0"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r>
              <a:rPr lang="en-US" altLang="ko-KR" dirty="0"/>
              <a:t>000</a:t>
            </a:r>
            <a:endParaRPr lang="ko-KR" altLang="en-US" dirty="0"/>
          </a:p>
        </p:txBody>
      </p:sp>
      <p:sp>
        <p:nvSpPr>
          <p:cNvPr id="10" name="직사각형 9"/>
          <p:cNvSpPr/>
          <p:nvPr userDrawn="1"/>
        </p:nvSpPr>
        <p:spPr>
          <a:xfrm>
            <a:off x="4770163" y="6582544"/>
            <a:ext cx="32893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latinLnBrk="0" hangingPunct="0">
              <a:buFont typeface="Wingdings" pitchFamily="2" charset="2"/>
              <a:buNone/>
              <a:defRPr/>
            </a:pPr>
            <a:fld id="{36EF9204-282A-481E-833A-6381A14A91A0}" type="slidenum">
              <a:rPr kumimoji="0" lang="en-GB" altLang="ko-KR" sz="900" smtClean="0">
                <a:solidFill>
                  <a:srgbClr val="000000"/>
                </a:solidFill>
                <a:ea typeface="맑은 고딕" pitchFamily="50" charset="-127"/>
                <a:cs typeface="+mn-cs"/>
              </a:rPr>
              <a:pPr algn="ctr" eaLnBrk="0" latinLnBrk="0" hangingPunct="0">
                <a:buFont typeface="Wingdings" pitchFamily="2" charset="2"/>
                <a:buNone/>
                <a:defRPr/>
              </a:pPr>
              <a:t>‹#›</a:t>
            </a:fld>
            <a:endParaRPr kumimoji="0" lang="en-US" altLang="ko-KR" sz="1600" dirty="0">
              <a:solidFill>
                <a:srgbClr val="000000"/>
              </a:solidFill>
              <a:latin typeface="Times New Roman" pitchFamily="18" charset="0"/>
              <a:ea typeface="맑은 고딕" pitchFamily="50" charset="-127"/>
              <a:cs typeface="+mn-cs"/>
            </a:endParaRPr>
          </a:p>
        </p:txBody>
      </p:sp>
      <p:grpSp>
        <p:nvGrpSpPr>
          <p:cNvPr id="11" name="Group 40"/>
          <p:cNvGrpSpPr>
            <a:grpSpLocks/>
          </p:cNvGrpSpPr>
          <p:nvPr userDrawn="1"/>
        </p:nvGrpSpPr>
        <p:grpSpPr bwMode="auto">
          <a:xfrm>
            <a:off x="0" y="633417"/>
            <a:ext cx="9904413" cy="52387"/>
            <a:chOff x="208" y="1101"/>
            <a:chExt cx="5825" cy="0"/>
          </a:xfrm>
        </p:grpSpPr>
        <p:sp>
          <p:nvSpPr>
            <p:cNvPr id="12" name="Line 10"/>
            <p:cNvSpPr>
              <a:spLocks noChangeShapeType="1"/>
            </p:cNvSpPr>
            <p:nvPr/>
          </p:nvSpPr>
          <p:spPr bwMode="auto">
            <a:xfrm flipH="1">
              <a:off x="2677" y="1101"/>
              <a:ext cx="3356" cy="0"/>
            </a:xfrm>
            <a:prstGeom prst="line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buFont typeface="Wingdings" pitchFamily="2" charset="2"/>
                <a:buNone/>
                <a:defRPr/>
              </a:pPr>
              <a:endParaRPr kumimoji="0" lang="ko-KR" altLang="en-US" sz="800" b="0">
                <a:solidFill>
                  <a:srgbClr val="000000"/>
                </a:solidFill>
                <a:ea typeface="맑은 고딕" pitchFamily="50" charset="-127"/>
                <a:cs typeface="+mn-cs"/>
              </a:endParaRPr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auto">
            <a:xfrm flipH="1">
              <a:off x="1455" y="1101"/>
              <a:ext cx="1223" cy="0"/>
            </a:xfrm>
            <a:prstGeom prst="line">
              <a:avLst/>
            </a:prstGeom>
            <a:noFill/>
            <a:ln w="28575">
              <a:solidFill>
                <a:schemeClr val="bg1">
                  <a:lumMod val="6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buFont typeface="Wingdings" pitchFamily="2" charset="2"/>
                <a:buNone/>
                <a:defRPr/>
              </a:pPr>
              <a:endParaRPr kumimoji="0" lang="ko-KR" altLang="en-US" sz="800" b="0">
                <a:solidFill>
                  <a:srgbClr val="000000"/>
                </a:solidFill>
                <a:ea typeface="맑은 고딕" pitchFamily="50" charset="-127"/>
                <a:cs typeface="+mn-cs"/>
              </a:endParaRPr>
            </a:p>
          </p:txBody>
        </p:sp>
        <p:sp>
          <p:nvSpPr>
            <p:cNvPr id="14" name="Line 13"/>
            <p:cNvSpPr>
              <a:spLocks noChangeShapeType="1"/>
            </p:cNvSpPr>
            <p:nvPr/>
          </p:nvSpPr>
          <p:spPr bwMode="auto">
            <a:xfrm flipH="1">
              <a:off x="208" y="1101"/>
              <a:ext cx="1248" cy="0"/>
            </a:xfrm>
            <a:prstGeom prst="line">
              <a:avLst/>
            </a:prstGeom>
            <a:noFill/>
            <a:ln w="28575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buFont typeface="Wingdings" pitchFamily="2" charset="2"/>
                <a:buNone/>
                <a:defRPr/>
              </a:pPr>
              <a:endParaRPr kumimoji="0" lang="ko-KR" altLang="en-US" sz="800" b="0">
                <a:solidFill>
                  <a:srgbClr val="000000"/>
                </a:solidFill>
                <a:ea typeface="맑은 고딕" pitchFamily="50" charset="-127"/>
                <a:cs typeface="+mn-cs"/>
              </a:endParaRPr>
            </a:p>
          </p:txBody>
        </p:sp>
      </p:grpSp>
      <p:sp>
        <p:nvSpPr>
          <p:cNvPr id="16" name="텍스트 개체 틀 15"/>
          <p:cNvSpPr>
            <a:spLocks noGrp="1"/>
          </p:cNvSpPr>
          <p:nvPr>
            <p:ph type="body" sz="quarter" idx="10" hasCustomPrompt="1"/>
          </p:nvPr>
        </p:nvSpPr>
        <p:spPr>
          <a:xfrm>
            <a:off x="272481" y="196139"/>
            <a:ext cx="7344815" cy="352541"/>
          </a:xfrm>
          <a:prstGeom prst="rect">
            <a:avLst/>
          </a:prstGeom>
        </p:spPr>
        <p:txBody>
          <a:bodyPr lIns="36000" tIns="36000" bIns="36000" anchor="ctr"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pPr lvl="0"/>
            <a:r>
              <a:rPr lang="en-US" altLang="ko-KR" dirty="0"/>
              <a:t>000</a:t>
            </a:r>
            <a:endParaRPr lang="ko-KR" altLang="en-US" dirty="0"/>
          </a:p>
        </p:txBody>
      </p:sp>
      <p:sp>
        <p:nvSpPr>
          <p:cNvPr id="19" name="텍스트 개체 틀 15"/>
          <p:cNvSpPr>
            <a:spLocks noGrp="1"/>
          </p:cNvSpPr>
          <p:nvPr>
            <p:ph type="body" sz="quarter" idx="11" hasCustomPrompt="1"/>
          </p:nvPr>
        </p:nvSpPr>
        <p:spPr>
          <a:xfrm>
            <a:off x="268328" y="1520788"/>
            <a:ext cx="9360000" cy="35232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lvl="0"/>
            <a:r>
              <a:rPr lang="en-US" altLang="ko-KR" dirty="0"/>
              <a:t>000</a:t>
            </a:r>
            <a:endParaRPr lang="ko-KR" altLang="en-US" dirty="0"/>
          </a:p>
        </p:txBody>
      </p:sp>
      <p:cxnSp>
        <p:nvCxnSpPr>
          <p:cNvPr id="21" name="직선 연결선 20"/>
          <p:cNvCxnSpPr/>
          <p:nvPr userDrawn="1"/>
        </p:nvCxnSpPr>
        <p:spPr>
          <a:xfrm>
            <a:off x="269107" y="1872385"/>
            <a:ext cx="9360000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43FCCFF1-8E97-45CA-AB1E-28BBA5427C80}"/>
              </a:ext>
            </a:extLst>
          </p:cNvPr>
          <p:cNvGrpSpPr/>
          <p:nvPr userDrawn="1"/>
        </p:nvGrpSpPr>
        <p:grpSpPr>
          <a:xfrm>
            <a:off x="8896615" y="6612469"/>
            <a:ext cx="700901" cy="200907"/>
            <a:chOff x="8848212" y="6612469"/>
            <a:chExt cx="700901" cy="205548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69036B01-E581-467A-87BC-7F15486212E8}"/>
                </a:ext>
              </a:extLst>
            </p:cNvPr>
            <p:cNvSpPr/>
            <p:nvPr userDrawn="1"/>
          </p:nvSpPr>
          <p:spPr bwMode="auto">
            <a:xfrm>
              <a:off x="8875054" y="6627192"/>
              <a:ext cx="674059" cy="180000"/>
            </a:xfrm>
            <a:prstGeom prst="rect">
              <a:avLst/>
            </a:prstGeom>
            <a:solidFill>
              <a:schemeClr val="bg1"/>
            </a:solidFill>
            <a:ln w="31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algn="ctr"/>
              <a:endParaRPr lang="ko-KR" altLang="en-US" sz="1200" dirty="0">
                <a:latin typeface="+mn-ea"/>
                <a:ea typeface="+mn-ea"/>
              </a:endParaRPr>
            </a:p>
          </p:txBody>
        </p:sp>
        <p:pic>
          <p:nvPicPr>
            <p:cNvPr id="22" name="Picture 5" descr="Y:\Desktop\엘리오 보고서 PPT Form-Con\KMAC LOGO.jpg">
              <a:extLst>
                <a:ext uri="{FF2B5EF4-FFF2-40B4-BE49-F238E27FC236}">
                  <a16:creationId xmlns:a16="http://schemas.microsoft.com/office/drawing/2014/main" id="{5FDE5D42-4BCF-49EC-8A84-EF040D51E420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8212" y="6612469"/>
              <a:ext cx="677913" cy="2055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16987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본문 슬라이드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264583" y="764705"/>
            <a:ext cx="9359900" cy="360040"/>
          </a:xfrm>
          <a:prstGeom prst="rect">
            <a:avLst/>
          </a:prstGeom>
        </p:spPr>
        <p:txBody>
          <a:bodyPr anchor="t"/>
          <a:lstStyle>
            <a:lvl1pPr algn="just">
              <a:defRPr sz="1600" b="0"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r>
              <a:rPr lang="en-US" altLang="ko-KR" dirty="0"/>
              <a:t>000</a:t>
            </a:r>
            <a:endParaRPr lang="ko-KR" altLang="en-US" dirty="0"/>
          </a:p>
        </p:txBody>
      </p:sp>
      <p:sp>
        <p:nvSpPr>
          <p:cNvPr id="10" name="직사각형 9"/>
          <p:cNvSpPr/>
          <p:nvPr userDrawn="1"/>
        </p:nvSpPr>
        <p:spPr>
          <a:xfrm>
            <a:off x="4770163" y="6582544"/>
            <a:ext cx="32893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latinLnBrk="0" hangingPunct="0">
              <a:buFont typeface="Wingdings" pitchFamily="2" charset="2"/>
              <a:buNone/>
              <a:defRPr/>
            </a:pPr>
            <a:fld id="{36EF9204-282A-481E-833A-6381A14A91A0}" type="slidenum">
              <a:rPr kumimoji="0" lang="en-GB" altLang="ko-KR" sz="900" smtClean="0">
                <a:solidFill>
                  <a:srgbClr val="000000"/>
                </a:solidFill>
                <a:ea typeface="맑은 고딕" pitchFamily="50" charset="-127"/>
                <a:cs typeface="+mn-cs"/>
              </a:rPr>
              <a:pPr algn="ctr" eaLnBrk="0" latinLnBrk="0" hangingPunct="0">
                <a:buFont typeface="Wingdings" pitchFamily="2" charset="2"/>
                <a:buNone/>
                <a:defRPr/>
              </a:pPr>
              <a:t>‹#›</a:t>
            </a:fld>
            <a:endParaRPr kumimoji="0" lang="en-US" altLang="ko-KR" sz="1600" dirty="0">
              <a:solidFill>
                <a:srgbClr val="000000"/>
              </a:solidFill>
              <a:latin typeface="Times New Roman" pitchFamily="18" charset="0"/>
              <a:ea typeface="맑은 고딕" pitchFamily="50" charset="-127"/>
              <a:cs typeface="+mn-cs"/>
            </a:endParaRPr>
          </a:p>
        </p:txBody>
      </p:sp>
      <p:grpSp>
        <p:nvGrpSpPr>
          <p:cNvPr id="11" name="Group 40"/>
          <p:cNvGrpSpPr>
            <a:grpSpLocks/>
          </p:cNvGrpSpPr>
          <p:nvPr userDrawn="1"/>
        </p:nvGrpSpPr>
        <p:grpSpPr bwMode="auto">
          <a:xfrm>
            <a:off x="0" y="633417"/>
            <a:ext cx="9904413" cy="52387"/>
            <a:chOff x="208" y="1101"/>
            <a:chExt cx="5825" cy="0"/>
          </a:xfrm>
        </p:grpSpPr>
        <p:sp>
          <p:nvSpPr>
            <p:cNvPr id="12" name="Line 10"/>
            <p:cNvSpPr>
              <a:spLocks noChangeShapeType="1"/>
            </p:cNvSpPr>
            <p:nvPr/>
          </p:nvSpPr>
          <p:spPr bwMode="auto">
            <a:xfrm flipH="1">
              <a:off x="2677" y="1101"/>
              <a:ext cx="3356" cy="0"/>
            </a:xfrm>
            <a:prstGeom prst="line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buFont typeface="Wingdings" pitchFamily="2" charset="2"/>
                <a:buNone/>
                <a:defRPr/>
              </a:pPr>
              <a:endParaRPr kumimoji="0" lang="ko-KR" altLang="en-US" sz="800" b="0">
                <a:solidFill>
                  <a:srgbClr val="000000"/>
                </a:solidFill>
                <a:ea typeface="맑은 고딕" pitchFamily="50" charset="-127"/>
                <a:cs typeface="+mn-cs"/>
              </a:endParaRPr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auto">
            <a:xfrm flipH="1">
              <a:off x="1455" y="1101"/>
              <a:ext cx="1223" cy="0"/>
            </a:xfrm>
            <a:prstGeom prst="line">
              <a:avLst/>
            </a:prstGeom>
            <a:noFill/>
            <a:ln w="28575">
              <a:solidFill>
                <a:schemeClr val="bg1">
                  <a:lumMod val="6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buFont typeface="Wingdings" pitchFamily="2" charset="2"/>
                <a:buNone/>
                <a:defRPr/>
              </a:pPr>
              <a:endParaRPr kumimoji="0" lang="ko-KR" altLang="en-US" sz="800" b="0">
                <a:solidFill>
                  <a:srgbClr val="000000"/>
                </a:solidFill>
                <a:ea typeface="맑은 고딕" pitchFamily="50" charset="-127"/>
                <a:cs typeface="+mn-cs"/>
              </a:endParaRPr>
            </a:p>
          </p:txBody>
        </p:sp>
        <p:sp>
          <p:nvSpPr>
            <p:cNvPr id="14" name="Line 13"/>
            <p:cNvSpPr>
              <a:spLocks noChangeShapeType="1"/>
            </p:cNvSpPr>
            <p:nvPr/>
          </p:nvSpPr>
          <p:spPr bwMode="auto">
            <a:xfrm flipH="1">
              <a:off x="208" y="1101"/>
              <a:ext cx="1248" cy="0"/>
            </a:xfrm>
            <a:prstGeom prst="line">
              <a:avLst/>
            </a:prstGeom>
            <a:noFill/>
            <a:ln w="28575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buFont typeface="Wingdings" pitchFamily="2" charset="2"/>
                <a:buNone/>
                <a:defRPr/>
              </a:pPr>
              <a:endParaRPr kumimoji="0" lang="ko-KR" altLang="en-US" sz="800" b="0">
                <a:solidFill>
                  <a:srgbClr val="000000"/>
                </a:solidFill>
                <a:ea typeface="맑은 고딕" pitchFamily="50" charset="-127"/>
                <a:cs typeface="+mn-cs"/>
              </a:endParaRPr>
            </a:p>
          </p:txBody>
        </p:sp>
      </p:grpSp>
      <p:sp>
        <p:nvSpPr>
          <p:cNvPr id="16" name="텍스트 개체 틀 15"/>
          <p:cNvSpPr>
            <a:spLocks noGrp="1"/>
          </p:cNvSpPr>
          <p:nvPr>
            <p:ph type="body" sz="quarter" idx="10" hasCustomPrompt="1"/>
          </p:nvPr>
        </p:nvSpPr>
        <p:spPr>
          <a:xfrm>
            <a:off x="272481" y="196139"/>
            <a:ext cx="7344815" cy="352541"/>
          </a:xfrm>
          <a:prstGeom prst="rect">
            <a:avLst/>
          </a:prstGeom>
        </p:spPr>
        <p:txBody>
          <a:bodyPr lIns="36000" tIns="36000" bIns="36000" anchor="ctr"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pPr lvl="0"/>
            <a:r>
              <a:rPr lang="en-US" altLang="ko-KR" dirty="0"/>
              <a:t>000</a:t>
            </a:r>
            <a:endParaRPr lang="ko-KR" altLang="en-US" dirty="0"/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B50D6417-8358-4B7E-B152-5EB481AEF513}"/>
              </a:ext>
            </a:extLst>
          </p:cNvPr>
          <p:cNvGrpSpPr/>
          <p:nvPr userDrawn="1"/>
        </p:nvGrpSpPr>
        <p:grpSpPr>
          <a:xfrm>
            <a:off x="8896615" y="6612469"/>
            <a:ext cx="700901" cy="200907"/>
            <a:chOff x="8848212" y="6612469"/>
            <a:chExt cx="700901" cy="205548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F0D07A04-85D4-4D93-B282-266052693776}"/>
                </a:ext>
              </a:extLst>
            </p:cNvPr>
            <p:cNvSpPr/>
            <p:nvPr userDrawn="1"/>
          </p:nvSpPr>
          <p:spPr bwMode="auto">
            <a:xfrm>
              <a:off x="8875054" y="6627192"/>
              <a:ext cx="674059" cy="180000"/>
            </a:xfrm>
            <a:prstGeom prst="rect">
              <a:avLst/>
            </a:prstGeom>
            <a:solidFill>
              <a:schemeClr val="bg1"/>
            </a:solidFill>
            <a:ln w="31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algn="ctr"/>
              <a:endParaRPr lang="ko-KR" altLang="en-US" sz="1200" dirty="0">
                <a:latin typeface="+mn-ea"/>
                <a:ea typeface="+mn-ea"/>
              </a:endParaRPr>
            </a:p>
          </p:txBody>
        </p:sp>
        <p:pic>
          <p:nvPicPr>
            <p:cNvPr id="19" name="Picture 5" descr="Y:\Desktop\엘리오 보고서 PPT Form-Con\KMAC LOGO.jpg">
              <a:extLst>
                <a:ext uri="{FF2B5EF4-FFF2-40B4-BE49-F238E27FC236}">
                  <a16:creationId xmlns:a16="http://schemas.microsoft.com/office/drawing/2014/main" id="{BA607544-A7FF-4EF3-B1E2-F17E82D5E7F1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8212" y="6612469"/>
              <a:ext cx="677913" cy="2055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77289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본문 슬라이드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264583" y="764705"/>
            <a:ext cx="9359900" cy="360040"/>
          </a:xfrm>
          <a:prstGeom prst="rect">
            <a:avLst/>
          </a:prstGeom>
        </p:spPr>
        <p:txBody>
          <a:bodyPr anchor="t"/>
          <a:lstStyle>
            <a:lvl1pPr algn="just">
              <a:defRPr sz="1600" b="0"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r>
              <a:rPr lang="en-US" altLang="ko-KR" dirty="0"/>
              <a:t>000</a:t>
            </a:r>
            <a:endParaRPr lang="ko-KR" altLang="en-US" dirty="0"/>
          </a:p>
        </p:txBody>
      </p:sp>
      <p:sp>
        <p:nvSpPr>
          <p:cNvPr id="10" name="직사각형 9"/>
          <p:cNvSpPr/>
          <p:nvPr userDrawn="1"/>
        </p:nvSpPr>
        <p:spPr>
          <a:xfrm>
            <a:off x="4770163" y="6582544"/>
            <a:ext cx="32893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latinLnBrk="0" hangingPunct="0">
              <a:buFont typeface="Wingdings" pitchFamily="2" charset="2"/>
              <a:buNone/>
              <a:defRPr/>
            </a:pPr>
            <a:fld id="{36EF9204-282A-481E-833A-6381A14A91A0}" type="slidenum">
              <a:rPr kumimoji="0" lang="en-GB" altLang="ko-KR" sz="900" smtClean="0">
                <a:solidFill>
                  <a:srgbClr val="000000"/>
                </a:solidFill>
                <a:ea typeface="맑은 고딕" pitchFamily="50" charset="-127"/>
                <a:cs typeface="+mn-cs"/>
              </a:rPr>
              <a:pPr algn="ctr" eaLnBrk="0" latinLnBrk="0" hangingPunct="0">
                <a:buFont typeface="Wingdings" pitchFamily="2" charset="2"/>
                <a:buNone/>
                <a:defRPr/>
              </a:pPr>
              <a:t>‹#›</a:t>
            </a:fld>
            <a:endParaRPr kumimoji="0" lang="en-US" altLang="ko-KR" sz="1600" dirty="0">
              <a:solidFill>
                <a:srgbClr val="000000"/>
              </a:solidFill>
              <a:latin typeface="Times New Roman" pitchFamily="18" charset="0"/>
              <a:ea typeface="맑은 고딕" pitchFamily="50" charset="-127"/>
              <a:cs typeface="+mn-cs"/>
            </a:endParaRPr>
          </a:p>
        </p:txBody>
      </p:sp>
      <p:grpSp>
        <p:nvGrpSpPr>
          <p:cNvPr id="11" name="Group 40"/>
          <p:cNvGrpSpPr>
            <a:grpSpLocks/>
          </p:cNvGrpSpPr>
          <p:nvPr userDrawn="1"/>
        </p:nvGrpSpPr>
        <p:grpSpPr bwMode="auto">
          <a:xfrm>
            <a:off x="0" y="633417"/>
            <a:ext cx="9904413" cy="52387"/>
            <a:chOff x="208" y="1101"/>
            <a:chExt cx="5825" cy="0"/>
          </a:xfrm>
        </p:grpSpPr>
        <p:sp>
          <p:nvSpPr>
            <p:cNvPr id="12" name="Line 10"/>
            <p:cNvSpPr>
              <a:spLocks noChangeShapeType="1"/>
            </p:cNvSpPr>
            <p:nvPr/>
          </p:nvSpPr>
          <p:spPr bwMode="auto">
            <a:xfrm flipH="1">
              <a:off x="2677" y="1101"/>
              <a:ext cx="3356" cy="0"/>
            </a:xfrm>
            <a:prstGeom prst="line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buFont typeface="Wingdings" pitchFamily="2" charset="2"/>
                <a:buNone/>
                <a:defRPr/>
              </a:pPr>
              <a:endParaRPr kumimoji="0" lang="ko-KR" altLang="en-US" sz="800" b="0">
                <a:solidFill>
                  <a:srgbClr val="000000"/>
                </a:solidFill>
                <a:ea typeface="맑은 고딕" pitchFamily="50" charset="-127"/>
                <a:cs typeface="+mn-cs"/>
              </a:endParaRPr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auto">
            <a:xfrm flipH="1">
              <a:off x="1455" y="1101"/>
              <a:ext cx="1223" cy="0"/>
            </a:xfrm>
            <a:prstGeom prst="line">
              <a:avLst/>
            </a:prstGeom>
            <a:noFill/>
            <a:ln w="28575">
              <a:solidFill>
                <a:schemeClr val="bg1">
                  <a:lumMod val="6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buFont typeface="Wingdings" pitchFamily="2" charset="2"/>
                <a:buNone/>
                <a:defRPr/>
              </a:pPr>
              <a:endParaRPr kumimoji="0" lang="ko-KR" altLang="en-US" sz="800" b="0">
                <a:solidFill>
                  <a:srgbClr val="000000"/>
                </a:solidFill>
                <a:ea typeface="맑은 고딕" pitchFamily="50" charset="-127"/>
                <a:cs typeface="+mn-cs"/>
              </a:endParaRPr>
            </a:p>
          </p:txBody>
        </p:sp>
        <p:sp>
          <p:nvSpPr>
            <p:cNvPr id="14" name="Line 13"/>
            <p:cNvSpPr>
              <a:spLocks noChangeShapeType="1"/>
            </p:cNvSpPr>
            <p:nvPr/>
          </p:nvSpPr>
          <p:spPr bwMode="auto">
            <a:xfrm flipH="1">
              <a:off x="208" y="1101"/>
              <a:ext cx="1248" cy="0"/>
            </a:xfrm>
            <a:prstGeom prst="line">
              <a:avLst/>
            </a:prstGeom>
            <a:noFill/>
            <a:ln w="28575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buFont typeface="Wingdings" pitchFamily="2" charset="2"/>
                <a:buNone/>
                <a:defRPr/>
              </a:pPr>
              <a:endParaRPr kumimoji="0" lang="ko-KR" altLang="en-US" sz="800" b="0">
                <a:solidFill>
                  <a:srgbClr val="000000"/>
                </a:solidFill>
                <a:ea typeface="맑은 고딕" pitchFamily="50" charset="-127"/>
                <a:cs typeface="+mn-cs"/>
              </a:endParaRPr>
            </a:p>
          </p:txBody>
        </p:sp>
      </p:grpSp>
      <p:sp>
        <p:nvSpPr>
          <p:cNvPr id="16" name="텍스트 개체 틀 15"/>
          <p:cNvSpPr>
            <a:spLocks noGrp="1"/>
          </p:cNvSpPr>
          <p:nvPr>
            <p:ph type="body" sz="quarter" idx="10" hasCustomPrompt="1"/>
          </p:nvPr>
        </p:nvSpPr>
        <p:spPr>
          <a:xfrm>
            <a:off x="272481" y="196139"/>
            <a:ext cx="7344815" cy="352541"/>
          </a:xfrm>
          <a:prstGeom prst="rect">
            <a:avLst/>
          </a:prstGeom>
        </p:spPr>
        <p:txBody>
          <a:bodyPr lIns="36000" tIns="36000" bIns="36000" anchor="ctr"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pPr lvl="0"/>
            <a:r>
              <a:rPr lang="en-US" altLang="ko-KR" dirty="0"/>
              <a:t>000</a:t>
            </a:r>
            <a:endParaRPr lang="ko-KR" altLang="en-US" dirty="0"/>
          </a:p>
        </p:txBody>
      </p:sp>
      <p:cxnSp>
        <p:nvCxnSpPr>
          <p:cNvPr id="18" name="직선 연결선 17"/>
          <p:cNvCxnSpPr/>
          <p:nvPr userDrawn="1"/>
        </p:nvCxnSpPr>
        <p:spPr>
          <a:xfrm>
            <a:off x="269107" y="1980373"/>
            <a:ext cx="9360000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텍스트 개체 틀 15"/>
          <p:cNvSpPr>
            <a:spLocks noGrp="1"/>
          </p:cNvSpPr>
          <p:nvPr>
            <p:ph type="body" sz="quarter" idx="11" hasCustomPrompt="1"/>
          </p:nvPr>
        </p:nvSpPr>
        <p:spPr>
          <a:xfrm>
            <a:off x="268328" y="1628776"/>
            <a:ext cx="9360000" cy="35232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lvl="0"/>
            <a:r>
              <a:rPr lang="en-US" altLang="ko-KR" dirty="0"/>
              <a:t>000</a:t>
            </a:r>
            <a:endParaRPr lang="ko-KR" altLang="en-US" dirty="0"/>
          </a:p>
        </p:txBody>
      </p:sp>
      <p:sp>
        <p:nvSpPr>
          <p:cNvPr id="3" name="직사각형 2"/>
          <p:cNvSpPr/>
          <p:nvPr userDrawn="1"/>
        </p:nvSpPr>
        <p:spPr>
          <a:xfrm>
            <a:off x="273050" y="2133599"/>
            <a:ext cx="9359900" cy="4175125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9473101D-9032-46F8-A0B2-AF4C34BA483E}"/>
              </a:ext>
            </a:extLst>
          </p:cNvPr>
          <p:cNvGrpSpPr/>
          <p:nvPr userDrawn="1"/>
        </p:nvGrpSpPr>
        <p:grpSpPr>
          <a:xfrm>
            <a:off x="8896615" y="6612469"/>
            <a:ext cx="700901" cy="200907"/>
            <a:chOff x="8848212" y="6612469"/>
            <a:chExt cx="700901" cy="205548"/>
          </a:xfrm>
        </p:grpSpPr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1842223F-C78E-4787-90DC-F9FBBA9649BE}"/>
                </a:ext>
              </a:extLst>
            </p:cNvPr>
            <p:cNvSpPr/>
            <p:nvPr userDrawn="1"/>
          </p:nvSpPr>
          <p:spPr bwMode="auto">
            <a:xfrm>
              <a:off x="8875054" y="6627192"/>
              <a:ext cx="674059" cy="180000"/>
            </a:xfrm>
            <a:prstGeom prst="rect">
              <a:avLst/>
            </a:prstGeom>
            <a:solidFill>
              <a:schemeClr val="bg1"/>
            </a:solidFill>
            <a:ln w="31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algn="ctr"/>
              <a:endParaRPr lang="ko-KR" altLang="en-US" sz="1200" dirty="0">
                <a:latin typeface="+mn-ea"/>
                <a:ea typeface="+mn-ea"/>
              </a:endParaRPr>
            </a:p>
          </p:txBody>
        </p:sp>
        <p:pic>
          <p:nvPicPr>
            <p:cNvPr id="22" name="Picture 5" descr="Y:\Desktop\엘리오 보고서 PPT Form-Con\KMAC LOGO.jpg">
              <a:extLst>
                <a:ext uri="{FF2B5EF4-FFF2-40B4-BE49-F238E27FC236}">
                  <a16:creationId xmlns:a16="http://schemas.microsoft.com/office/drawing/2014/main" id="{C7A43B72-8CE3-463B-80A6-077E7E6BE338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8212" y="6612469"/>
              <a:ext cx="677913" cy="2055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11844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050" y="116632"/>
            <a:ext cx="8951913" cy="648071"/>
          </a:xfrm>
        </p:spPr>
        <p:txBody>
          <a:bodyPr>
            <a:noAutofit/>
          </a:bodyPr>
          <a:lstStyle>
            <a:lvl1pPr>
              <a:defRPr sz="2400" b="1"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44488" y="836712"/>
            <a:ext cx="9217025" cy="863501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pPr lvl="0"/>
            <a:r>
              <a:rPr lang="ko-KR" altLang="en-US" dirty="0"/>
              <a:t>마스터 텍스트 스타일을 편집니다</a:t>
            </a:r>
          </a:p>
        </p:txBody>
      </p:sp>
      <p:cxnSp>
        <p:nvCxnSpPr>
          <p:cNvPr id="4" name="직선 연결선 3"/>
          <p:cNvCxnSpPr/>
          <p:nvPr userDrawn="1"/>
        </p:nvCxnSpPr>
        <p:spPr>
          <a:xfrm>
            <a:off x="0" y="764704"/>
            <a:ext cx="990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4758748" y="6583686"/>
            <a:ext cx="3834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fld id="{56D6BB58-3580-49A5-963D-82BDFAFEB69E}" type="slidenum">
              <a:rPr lang="en-US" altLang="ko-KR" sz="1200" b="1" smtClean="0">
                <a:solidFill>
                  <a:prstClr val="black"/>
                </a:solidFill>
                <a:latin typeface="맑은 고딕"/>
              </a:rPr>
              <a:pPr algn="ctr">
                <a:defRPr/>
              </a:pPr>
              <a:t>‹#›</a:t>
            </a:fld>
            <a:endParaRPr lang="en-US" altLang="ko-KR" sz="1200" b="1" dirty="0">
              <a:solidFill>
                <a:prstClr val="black"/>
              </a:solidFill>
              <a:latin typeface="맑은 고딕"/>
            </a:endParaRPr>
          </a:p>
        </p:txBody>
      </p:sp>
      <p:cxnSp>
        <p:nvCxnSpPr>
          <p:cNvPr id="6" name="직선 연결선 8"/>
          <p:cNvCxnSpPr/>
          <p:nvPr userDrawn="1"/>
        </p:nvCxnSpPr>
        <p:spPr>
          <a:xfrm>
            <a:off x="0" y="6551102"/>
            <a:ext cx="9906000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27"/>
          <p:cNvSpPr>
            <a:spLocks noChangeArrowheads="1"/>
          </p:cNvSpPr>
          <p:nvPr userDrawn="1"/>
        </p:nvSpPr>
        <p:spPr bwMode="auto">
          <a:xfrm>
            <a:off x="6350" y="6577406"/>
            <a:ext cx="2889250" cy="24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>
            <a:spAutoFit/>
          </a:bodyPr>
          <a:lstStyle/>
          <a:p>
            <a:pPr eaLnBrk="0" latinLnBrk="0" hangingPunct="0">
              <a:tabLst>
                <a:tab pos="6064250" algn="l"/>
              </a:tabLst>
              <a:defRPr/>
            </a:pPr>
            <a:r>
              <a:rPr lang="en-US" altLang="ko-KR" sz="1000" dirty="0">
                <a:solidFill>
                  <a:srgbClr val="808080"/>
                </a:solidFill>
                <a:latin typeface="Tahoma" pitchFamily="34" charset="0"/>
              </a:rPr>
              <a:t>© 2016. KMAC.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501512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7182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4" r:id="rId3"/>
    <p:sldLayoutId id="2147483705" r:id="rId4"/>
    <p:sldLayoutId id="2147483706" r:id="rId5"/>
    <p:sldLayoutId id="2147483708" r:id="rId6"/>
  </p:sldLayoutIdLst>
  <p:txStyles>
    <p:titleStyle>
      <a:lvl1pPr algn="l" defTabSz="914400" rtl="0" eaLnBrk="1" latinLnBrk="1" hangingPunct="1">
        <a:spcBef>
          <a:spcPct val="0"/>
        </a:spcBef>
        <a:buNone/>
        <a:defRPr sz="1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slideLayout" Target="../slideLayouts/slideLayout4.xml"/><Relationship Id="rId5" Type="http://schemas.openxmlformats.org/officeDocument/2006/relationships/tags" Target="../tags/tag5.xml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12.xml"/><Relationship Id="rId1" Type="http://schemas.openxmlformats.org/officeDocument/2006/relationships/tags" Target="../tags/tag1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3" Type="http://schemas.openxmlformats.org/officeDocument/2006/relationships/tags" Target="../tags/tag15.xml"/><Relationship Id="rId7" Type="http://schemas.openxmlformats.org/officeDocument/2006/relationships/tags" Target="../tags/tag19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4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hart" Target="../charts/chart7.xml"/><Relationship Id="rId3" Type="http://schemas.openxmlformats.org/officeDocument/2006/relationships/chart" Target="../charts/chart2.xml"/><Relationship Id="rId7" Type="http://schemas.openxmlformats.org/officeDocument/2006/relationships/chart" Target="../charts/chart6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>
            <a:extLst>
              <a:ext uri="{FF2B5EF4-FFF2-40B4-BE49-F238E27FC236}">
                <a16:creationId xmlns:a16="http://schemas.microsoft.com/office/drawing/2014/main" id="{0541581F-AB76-4FB2-A00D-2D245793AF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2030 HUG </a:t>
            </a:r>
            <a:r>
              <a:rPr lang="ko-KR" altLang="en-US" dirty="0"/>
              <a:t>중장기 경영전략 개선 </a:t>
            </a:r>
            <a:r>
              <a:rPr lang="en-US" altLang="ko-KR" dirty="0"/>
              <a:t>Point</a:t>
            </a:r>
            <a:r>
              <a:rPr lang="ko-KR" altLang="en-US" dirty="0"/>
              <a:t>는 다음과 같음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23DA745-F9E3-4779-B09A-769C3502915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중장기 경영전략 개선방향성</a:t>
            </a:r>
            <a:endParaRPr lang="ko-KR" altLang="en-US" sz="1800" dirty="0"/>
          </a:p>
        </p:txBody>
      </p:sp>
      <p:sp>
        <p:nvSpPr>
          <p:cNvPr id="44" name="Rectangle 3">
            <a:extLst>
              <a:ext uri="{FF2B5EF4-FFF2-40B4-BE49-F238E27FC236}">
                <a16:creationId xmlns:a16="http://schemas.microsoft.com/office/drawing/2014/main" id="{70C0CD24-4458-40A6-B98C-7C05DDA39F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2821" y="1846420"/>
            <a:ext cx="7357441" cy="468052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/>
          <a:p>
            <a:pPr eaLnBrk="0" latinLnBrk="0" hangingPunct="0">
              <a:spcBef>
                <a:spcPct val="0"/>
              </a:spcBef>
              <a:buFontTx/>
              <a:buNone/>
            </a:pPr>
            <a:r>
              <a:rPr kumimoji="0"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ESG, </a:t>
            </a:r>
            <a:r>
              <a:rPr kumimoji="0"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한국판 뉴딜</a:t>
            </a:r>
            <a:r>
              <a:rPr kumimoji="0"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kumimoji="0"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디지털</a:t>
            </a:r>
            <a:r>
              <a:rPr kumimoji="0"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kumimoji="0"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그린 등</a:t>
            </a:r>
            <a:r>
              <a:rPr kumimoji="0"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kumimoji="0"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정부정책 등  대내외 환경변화에 적극적 대응 </a:t>
            </a:r>
          </a:p>
        </p:txBody>
      </p:sp>
      <p:sp>
        <p:nvSpPr>
          <p:cNvPr id="45" name="Text Box 15">
            <a:extLst>
              <a:ext uri="{FF2B5EF4-FFF2-40B4-BE49-F238E27FC236}">
                <a16:creationId xmlns:a16="http://schemas.microsoft.com/office/drawing/2014/main" id="{E4C094BC-037D-4F31-8D8E-F99CE2D931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54" y="1810416"/>
            <a:ext cx="139922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en-US" altLang="ko-KR" sz="12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Key Direction</a:t>
            </a:r>
          </a:p>
        </p:txBody>
      </p:sp>
      <p:sp>
        <p:nvSpPr>
          <p:cNvPr id="46" name="Text Box 16">
            <a:extLst>
              <a:ext uri="{FF2B5EF4-FFF2-40B4-BE49-F238E27FC236}">
                <a16:creationId xmlns:a16="http://schemas.microsoft.com/office/drawing/2014/main" id="{4B70B038-F698-4308-A0EE-DE802CD413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2220" y="1846420"/>
            <a:ext cx="568778" cy="5847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buClr>
                <a:srgbClr val="FF0000"/>
              </a:buClr>
              <a:buFont typeface="Wingdings" pitchFamily="2" charset="2"/>
              <a:buNone/>
            </a:pPr>
            <a:r>
              <a:rPr lang="en-US" altLang="ko-KR" sz="4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</a:p>
        </p:txBody>
      </p:sp>
      <p:sp>
        <p:nvSpPr>
          <p:cNvPr id="47" name="Text Box 16">
            <a:extLst>
              <a:ext uri="{FF2B5EF4-FFF2-40B4-BE49-F238E27FC236}">
                <a16:creationId xmlns:a16="http://schemas.microsoft.com/office/drawing/2014/main" id="{7073844C-A7F1-4191-9B98-FE02A83D03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3713" y="2980546"/>
            <a:ext cx="568778" cy="5847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buClr>
                <a:srgbClr val="FF0000"/>
              </a:buClr>
              <a:buFont typeface="Wingdings" pitchFamily="2" charset="2"/>
              <a:buNone/>
            </a:pPr>
            <a:r>
              <a:rPr lang="en-US" altLang="ko-KR" sz="4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</a:p>
        </p:txBody>
      </p:sp>
      <p:sp>
        <p:nvSpPr>
          <p:cNvPr id="50" name="Rectangle 3">
            <a:extLst>
              <a:ext uri="{FF2B5EF4-FFF2-40B4-BE49-F238E27FC236}">
                <a16:creationId xmlns:a16="http://schemas.microsoft.com/office/drawing/2014/main" id="{27766106-3EE3-4710-ADFB-A3D92B1661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9963" y="2926540"/>
            <a:ext cx="7357441" cy="468052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/>
          <a:p>
            <a:pPr eaLnBrk="0" latinLnBrk="0" hangingPunct="0">
              <a:spcBef>
                <a:spcPct val="0"/>
              </a:spcBef>
              <a:buFontTx/>
              <a:buNone/>
            </a:pPr>
            <a:r>
              <a:rPr kumimoji="0"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공공성</a:t>
            </a:r>
            <a:r>
              <a:rPr kumimoji="0"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kumimoji="0"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사회적가치</a:t>
            </a:r>
            <a:r>
              <a:rPr kumimoji="0"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kumimoji="0"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과 효율성 균형 확보와 경영평가 대응력 강화 </a:t>
            </a:r>
          </a:p>
        </p:txBody>
      </p:sp>
      <p:sp>
        <p:nvSpPr>
          <p:cNvPr id="51" name="Text Box 16">
            <a:extLst>
              <a:ext uri="{FF2B5EF4-FFF2-40B4-BE49-F238E27FC236}">
                <a16:creationId xmlns:a16="http://schemas.microsoft.com/office/drawing/2014/main" id="{7A15A0D7-5F58-4BC4-82AE-2E1BA88B96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9717" y="3970656"/>
            <a:ext cx="568778" cy="5847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buClr>
                <a:srgbClr val="FF0000"/>
              </a:buClr>
              <a:buFont typeface="Wingdings" pitchFamily="2" charset="2"/>
              <a:buNone/>
            </a:pPr>
            <a:r>
              <a:rPr lang="en-US" altLang="ko-KR" sz="4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</a:p>
        </p:txBody>
      </p:sp>
      <p:sp>
        <p:nvSpPr>
          <p:cNvPr id="73" name="AutoShape 233">
            <a:extLst>
              <a:ext uri="{FF2B5EF4-FFF2-40B4-BE49-F238E27FC236}">
                <a16:creationId xmlns:a16="http://schemas.microsoft.com/office/drawing/2014/main" id="{F2518B8B-5E4D-4A56-899A-60B8E9B248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4394" y="2350476"/>
            <a:ext cx="7357441" cy="468051"/>
          </a:xfrm>
          <a:prstGeom prst="roundRect">
            <a:avLst>
              <a:gd name="adj" fmla="val 0"/>
            </a:avLst>
          </a:prstGeom>
          <a:noFill/>
          <a:ln w="9525" algn="ctr">
            <a:noFill/>
            <a:prstDash val="solid"/>
            <a:round/>
            <a:headEnd/>
            <a:tailEnd/>
          </a:ln>
          <a:effectLst/>
        </p:spPr>
        <p:txBody>
          <a:bodyPr wrap="square" lIns="36000" rIns="36000" anchor="ctr"/>
          <a:lstStyle/>
          <a:p>
            <a:pPr marL="139700" indent="-139700">
              <a:lnSpc>
                <a:spcPts val="14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국정과제 및 </a:t>
            </a:r>
            <a:r>
              <a:rPr lang="ko-KR" altLang="en-US" sz="12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국토부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등 상위계획과 관련 정책을 적극적 반영하고 최근 화두인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ESG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와 한국판뉴딜과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2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차산업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혁명 대응 디지털 전환 등 미래환경변화에 대응한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HUG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의 적극적 역할 이행 도모 </a:t>
            </a:r>
          </a:p>
        </p:txBody>
      </p:sp>
      <p:sp>
        <p:nvSpPr>
          <p:cNvPr id="74" name="AutoShape 233">
            <a:extLst>
              <a:ext uri="{FF2B5EF4-FFF2-40B4-BE49-F238E27FC236}">
                <a16:creationId xmlns:a16="http://schemas.microsoft.com/office/drawing/2014/main" id="{ABB6A40C-E8EA-4974-9A9B-79DAA38E26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4394" y="3394592"/>
            <a:ext cx="7357441" cy="612068"/>
          </a:xfrm>
          <a:prstGeom prst="roundRect">
            <a:avLst>
              <a:gd name="adj" fmla="val 0"/>
            </a:avLst>
          </a:prstGeom>
          <a:noFill/>
          <a:ln w="9525" algn="ctr">
            <a:noFill/>
            <a:prstDash val="solid"/>
            <a:round/>
            <a:headEnd/>
            <a:tailEnd/>
          </a:ln>
          <a:effectLst/>
        </p:spPr>
        <p:txBody>
          <a:bodyPr wrap="square" lIns="36000" rIns="36000" anchor="ctr"/>
          <a:lstStyle/>
          <a:p>
            <a:pPr marL="139700" indent="-139700">
              <a:lnSpc>
                <a:spcPts val="14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설립목적상의 핵심사업에 대한 미래 방향성과 정체성을 강화하고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사회적가치와 효율성의 균형성 있는 전략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Frame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설정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경영평가상 연계된 주요 일자리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동반성장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안전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등 하위전략을 체계적이고 균형적 있게 연계</a:t>
            </a:r>
          </a:p>
        </p:txBody>
      </p:sp>
      <p:sp>
        <p:nvSpPr>
          <p:cNvPr id="75" name="Text Box 16">
            <a:extLst>
              <a:ext uri="{FF2B5EF4-FFF2-40B4-BE49-F238E27FC236}">
                <a16:creationId xmlns:a16="http://schemas.microsoft.com/office/drawing/2014/main" id="{43D11535-3867-407C-B46B-863C9F61EF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3713" y="5112477"/>
            <a:ext cx="568778" cy="5847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buClr>
                <a:srgbClr val="FF0000"/>
              </a:buClr>
              <a:buFont typeface="Wingdings" pitchFamily="2" charset="2"/>
              <a:buNone/>
            </a:pPr>
            <a:r>
              <a:rPr lang="en-US" altLang="ko-KR" sz="40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</a:p>
        </p:txBody>
      </p:sp>
      <p:sp>
        <p:nvSpPr>
          <p:cNvPr id="76" name="Rectangle 3">
            <a:extLst>
              <a:ext uri="{FF2B5EF4-FFF2-40B4-BE49-F238E27FC236}">
                <a16:creationId xmlns:a16="http://schemas.microsoft.com/office/drawing/2014/main" id="{445F816C-56AC-47F6-9E31-8CBE140FDF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9963" y="5094475"/>
            <a:ext cx="7357441" cy="468052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/>
          <a:p>
            <a:pPr eaLnBrk="0" latinLnBrk="0" hangingPunct="0">
              <a:spcBef>
                <a:spcPct val="0"/>
              </a:spcBef>
              <a:buFontTx/>
              <a:buNone/>
            </a:pPr>
            <a:r>
              <a:rPr kumimoji="0"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다양한 내 </a:t>
            </a:r>
            <a:r>
              <a:rPr kumimoji="0"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kumimoji="0"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외부 이해관계자 의견수렴을 통한 공감대 형성 유도</a:t>
            </a:r>
          </a:p>
        </p:txBody>
      </p:sp>
      <p:sp>
        <p:nvSpPr>
          <p:cNvPr id="77" name="AutoShape 233">
            <a:extLst>
              <a:ext uri="{FF2B5EF4-FFF2-40B4-BE49-F238E27FC236}">
                <a16:creationId xmlns:a16="http://schemas.microsoft.com/office/drawing/2014/main" id="{823F3D40-8090-4379-96B9-9CEEA936F4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4394" y="5625244"/>
            <a:ext cx="7357441" cy="612068"/>
          </a:xfrm>
          <a:prstGeom prst="roundRect">
            <a:avLst>
              <a:gd name="adj" fmla="val 0"/>
            </a:avLst>
          </a:prstGeom>
          <a:noFill/>
          <a:ln w="9525" algn="ctr">
            <a:noFill/>
            <a:prstDash val="solid"/>
            <a:round/>
            <a:headEnd/>
            <a:tailEnd/>
          </a:ln>
          <a:effectLst/>
        </p:spPr>
        <p:txBody>
          <a:bodyPr wrap="square" lIns="36000" rIns="36000" anchor="ctr"/>
          <a:lstStyle/>
          <a:p>
            <a:pPr marL="139700" indent="-139700">
              <a:lnSpc>
                <a:spcPts val="14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내부 임직원 인터뷰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혁신추진단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TFT Workshop,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설문조사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국토부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등 의견수렴과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각종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VOC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분석과 대국민    설문조사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벤치마킹 등을 통해 바람직한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HUG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개선방향과 경영가치체계 고도화   </a:t>
            </a:r>
          </a:p>
        </p:txBody>
      </p:sp>
      <p:sp>
        <p:nvSpPr>
          <p:cNvPr id="78" name="AutoShape 233">
            <a:extLst>
              <a:ext uri="{FF2B5EF4-FFF2-40B4-BE49-F238E27FC236}">
                <a16:creationId xmlns:a16="http://schemas.microsoft.com/office/drawing/2014/main" id="{77AA90C7-72DA-41D8-91B9-C006CC4E47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9962" y="4428401"/>
            <a:ext cx="7475534" cy="612068"/>
          </a:xfrm>
          <a:prstGeom prst="roundRect">
            <a:avLst>
              <a:gd name="adj" fmla="val 0"/>
            </a:avLst>
          </a:prstGeom>
          <a:noFill/>
          <a:ln w="9525" algn="ctr">
            <a:noFill/>
            <a:prstDash val="solid"/>
            <a:round/>
            <a:headEnd/>
            <a:tailEnd/>
          </a:ln>
          <a:effectLst/>
        </p:spPr>
        <p:txBody>
          <a:bodyPr wrap="square" lIns="36000" rIns="36000" anchor="ctr"/>
          <a:lstStyle/>
          <a:p>
            <a:pPr marL="139700" indent="-139700">
              <a:lnSpc>
                <a:spcPts val="14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대내외 환경변화에 대응한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HUG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미래방향성에 근거하여 바람직한 미래모습 설정과 이에 기반한 경영가치체계 및 하위전략을 체계적으로 연계하여 전략 및 실행과제 실행력과 수용성 확보 </a:t>
            </a:r>
          </a:p>
        </p:txBody>
      </p:sp>
      <p:sp>
        <p:nvSpPr>
          <p:cNvPr id="79" name="Text Box 15">
            <a:extLst>
              <a:ext uri="{FF2B5EF4-FFF2-40B4-BE49-F238E27FC236}">
                <a16:creationId xmlns:a16="http://schemas.microsoft.com/office/drawing/2014/main" id="{22356DC0-3CD0-4C1B-98ED-DC6CF63330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54" y="2966778"/>
            <a:ext cx="139922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en-US" altLang="ko-KR" sz="12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Key Direction</a:t>
            </a:r>
          </a:p>
        </p:txBody>
      </p:sp>
      <p:sp>
        <p:nvSpPr>
          <p:cNvPr id="80" name="Text Box 15">
            <a:extLst>
              <a:ext uri="{FF2B5EF4-FFF2-40B4-BE49-F238E27FC236}">
                <a16:creationId xmlns:a16="http://schemas.microsoft.com/office/drawing/2014/main" id="{9906374C-62FA-4B6D-BCF0-E21890C2D5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54" y="3942992"/>
            <a:ext cx="139922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en-US" altLang="ko-KR" sz="12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Key Direction</a:t>
            </a:r>
          </a:p>
        </p:txBody>
      </p:sp>
      <p:sp>
        <p:nvSpPr>
          <p:cNvPr id="81" name="Text Box 15">
            <a:extLst>
              <a:ext uri="{FF2B5EF4-FFF2-40B4-BE49-F238E27FC236}">
                <a16:creationId xmlns:a16="http://schemas.microsoft.com/office/drawing/2014/main" id="{3D029060-9E52-447C-8E51-C54567524E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456" y="5085764"/>
            <a:ext cx="139922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en-US" altLang="ko-KR" sz="1200" b="1" i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Key Direction</a:t>
            </a:r>
          </a:p>
        </p:txBody>
      </p:sp>
      <p:sp>
        <p:nvSpPr>
          <p:cNvPr id="82" name="Rectangle 3">
            <a:extLst>
              <a:ext uri="{FF2B5EF4-FFF2-40B4-BE49-F238E27FC236}">
                <a16:creationId xmlns:a16="http://schemas.microsoft.com/office/drawing/2014/main" id="{EE5C260B-F813-4E89-BEE3-23716923A9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2820" y="4015371"/>
            <a:ext cx="7357441" cy="468052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/>
          <a:lstStyle/>
          <a:p>
            <a:pPr eaLnBrk="0" latinLnBrk="0" hangingPunct="0">
              <a:spcBef>
                <a:spcPct val="0"/>
              </a:spcBef>
              <a:buFontTx/>
              <a:buNone/>
            </a:pP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경영가치 및 상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하위 전략과의 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Alignment </a:t>
            </a: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확보 통한 실행력 강화</a:t>
            </a:r>
            <a:endParaRPr kumimoji="0"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05539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>
            <a:extLst>
              <a:ext uri="{FF2B5EF4-FFF2-40B4-BE49-F238E27FC236}">
                <a16:creationId xmlns:a16="http://schemas.microsoft.com/office/drawing/2014/main" id="{0541581F-AB76-4FB2-A00D-2D245793AF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이를 토대로 </a:t>
            </a:r>
            <a:r>
              <a:rPr lang="en-US" altLang="ko-KR" dirty="0"/>
              <a:t>2030 HUG </a:t>
            </a:r>
            <a:r>
              <a:rPr lang="ko-KR" altLang="en-US" dirty="0"/>
              <a:t>중장기 경영전략은</a:t>
            </a:r>
            <a:r>
              <a:rPr lang="en-US" altLang="ko-KR" dirty="0"/>
              <a:t> </a:t>
            </a:r>
            <a:r>
              <a:rPr lang="ko-KR" altLang="en-US" dirty="0"/>
              <a:t>설립목적에 부합하는 미션을 제외하고 비전</a:t>
            </a:r>
            <a:r>
              <a:rPr lang="en-US" altLang="ko-KR" dirty="0"/>
              <a:t>-</a:t>
            </a:r>
            <a:r>
              <a:rPr lang="ko-KR" altLang="en-US" dirty="0"/>
              <a:t>핵심가치</a:t>
            </a:r>
            <a:r>
              <a:rPr lang="en-US" altLang="ko-KR" dirty="0"/>
              <a:t>-</a:t>
            </a:r>
            <a:r>
              <a:rPr lang="ko-KR" altLang="en-US" dirty="0"/>
              <a:t>경영방침</a:t>
            </a:r>
            <a:r>
              <a:rPr lang="en-US" altLang="ko-KR" dirty="0"/>
              <a:t>-</a:t>
            </a:r>
            <a:r>
              <a:rPr lang="ko-KR" altLang="en-US" dirty="0"/>
              <a:t>경영목표</a:t>
            </a:r>
            <a:r>
              <a:rPr lang="en-US" altLang="ko-KR" dirty="0"/>
              <a:t>- </a:t>
            </a:r>
            <a:r>
              <a:rPr lang="ko-KR" altLang="en-US" dirty="0"/>
              <a:t>전략방향</a:t>
            </a:r>
            <a:r>
              <a:rPr lang="en-US" altLang="ko-KR" dirty="0"/>
              <a:t>-</a:t>
            </a:r>
            <a:r>
              <a:rPr lang="ko-KR" altLang="en-US" dirty="0"/>
              <a:t>전략</a:t>
            </a:r>
            <a:r>
              <a:rPr lang="en-US" altLang="ko-KR" dirty="0"/>
              <a:t>·</a:t>
            </a:r>
            <a:r>
              <a:rPr lang="ko-KR" altLang="en-US" dirty="0"/>
              <a:t>실행과제를 전면적으로 개편함 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23DA745-F9E3-4779-B09A-769C3502915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중장기 경영전략 개선방향성</a:t>
            </a:r>
            <a:endParaRPr lang="ko-KR" altLang="en-US" sz="1800" dirty="0"/>
          </a:p>
        </p:txBody>
      </p:sp>
      <p:sp>
        <p:nvSpPr>
          <p:cNvPr id="69" name="Rectangle 67">
            <a:extLst>
              <a:ext uri="{FF2B5EF4-FFF2-40B4-BE49-F238E27FC236}">
                <a16:creationId xmlns:a16="http://schemas.microsoft.com/office/drawing/2014/main" id="{FC2D3739-FAF8-4B27-82B4-8881BC5B0E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2812" y="1520788"/>
            <a:ext cx="2023160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n-US" altLang="ko-KR" sz="1300" b="1" u="sng" dirty="0">
                <a:latin typeface="나눔고딕" panose="020D0604000000000000" pitchFamily="50" charset="-127"/>
                <a:ea typeface="나눔고딕" panose="020D0604000000000000" pitchFamily="50" charset="-127"/>
              </a:rPr>
              <a:t>AS-IS</a:t>
            </a:r>
          </a:p>
        </p:txBody>
      </p:sp>
      <p:sp>
        <p:nvSpPr>
          <p:cNvPr id="44" name="Rectangle 76">
            <a:extLst>
              <a:ext uri="{FF2B5EF4-FFF2-40B4-BE49-F238E27FC236}">
                <a16:creationId xmlns:a16="http://schemas.microsoft.com/office/drawing/2014/main" id="{9C801E5F-7710-45B5-887A-694D9F7F83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1353" y="1826049"/>
            <a:ext cx="759477" cy="35968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3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미션</a:t>
            </a:r>
            <a:endParaRPr lang="ko-KR" altLang="en-US" sz="13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3E670A3C-237F-47B2-8FA8-94005814BA4E}"/>
              </a:ext>
            </a:extLst>
          </p:cNvPr>
          <p:cNvSpPr/>
          <p:nvPr/>
        </p:nvSpPr>
        <p:spPr bwMode="auto">
          <a:xfrm>
            <a:off x="273049" y="1826049"/>
            <a:ext cx="4207238" cy="35968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주거복지 증진과 도시재생활성화를 위한 금융지원으로</a:t>
            </a:r>
            <a:endParaRPr lang="en-US" altLang="ko-KR" sz="11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국민 삶의 질 향상에 기여</a:t>
            </a:r>
            <a:endParaRPr lang="en-US" altLang="ko-KR" sz="11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5476801E-AAF5-4B83-ACF9-FDCFBA3CD925}"/>
              </a:ext>
            </a:extLst>
          </p:cNvPr>
          <p:cNvSpPr/>
          <p:nvPr/>
        </p:nvSpPr>
        <p:spPr bwMode="auto">
          <a:xfrm>
            <a:off x="5423261" y="1826049"/>
            <a:ext cx="4201221" cy="35968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좌 동</a:t>
            </a:r>
            <a:r>
              <a:rPr lang="en-US" altLang="ko-KR" sz="11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1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유지</a:t>
            </a:r>
            <a:r>
              <a:rPr lang="en-US" altLang="ko-KR" sz="11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E7DB18D9-E71C-4AFA-B97B-96C1D6FBBBD1}"/>
              </a:ext>
            </a:extLst>
          </p:cNvPr>
          <p:cNvSpPr/>
          <p:nvPr/>
        </p:nvSpPr>
        <p:spPr bwMode="auto">
          <a:xfrm>
            <a:off x="275999" y="2253705"/>
            <a:ext cx="4204122" cy="359680"/>
          </a:xfrm>
          <a:prstGeom prst="rect">
            <a:avLst/>
          </a:prstGeom>
          <a:solidFill>
            <a:srgbClr val="002060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사는 곳을 든든하게  삶을 행복하게</a:t>
            </a:r>
            <a:endParaRPr lang="en-US" altLang="ko-KR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금융의 </a:t>
            </a:r>
            <a:r>
              <a:rPr lang="en-US" altLang="ko-KR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HUB, </a:t>
            </a:r>
            <a:r>
              <a:rPr lang="ko-KR" altLang="en-U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국민을 </a:t>
            </a:r>
            <a:r>
              <a:rPr lang="en-US" altLang="ko-KR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HUG</a:t>
            </a:r>
          </a:p>
        </p:txBody>
      </p:sp>
      <p:sp>
        <p:nvSpPr>
          <p:cNvPr id="50" name="Rectangle 76">
            <a:extLst>
              <a:ext uri="{FF2B5EF4-FFF2-40B4-BE49-F238E27FC236}">
                <a16:creationId xmlns:a16="http://schemas.microsoft.com/office/drawing/2014/main" id="{976C8836-E387-4B2F-92EF-6709C41E96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9819" y="2257737"/>
            <a:ext cx="759477" cy="35968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비전</a:t>
            </a: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95E6056F-5262-4FE1-B11D-488541679005}"/>
              </a:ext>
            </a:extLst>
          </p:cNvPr>
          <p:cNvSpPr/>
          <p:nvPr/>
        </p:nvSpPr>
        <p:spPr bwMode="auto">
          <a:xfrm>
            <a:off x="5420360" y="2257737"/>
            <a:ext cx="4204122" cy="359680"/>
          </a:xfrm>
          <a:prstGeom prst="rect">
            <a:avLst/>
          </a:prstGeom>
          <a:solidFill>
            <a:srgbClr val="002060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국민 모두에게 힘이 되는</a:t>
            </a:r>
            <a:endParaRPr lang="en-US" altLang="ko-KR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따뜻하고 활기찬 금융 </a:t>
            </a:r>
            <a:r>
              <a:rPr lang="en-US" altLang="ko-KR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(with HUG)</a:t>
            </a:r>
            <a:r>
              <a:rPr lang="ko-KR" altLang="en-U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6BA13B32-6B1D-4958-AC97-D847335F4362}"/>
              </a:ext>
            </a:extLst>
          </p:cNvPr>
          <p:cNvSpPr/>
          <p:nvPr/>
        </p:nvSpPr>
        <p:spPr bwMode="auto">
          <a:xfrm>
            <a:off x="275998" y="2681361"/>
            <a:ext cx="976943" cy="359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창의혁신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4" name="직사각형 73">
            <a:extLst>
              <a:ext uri="{FF2B5EF4-FFF2-40B4-BE49-F238E27FC236}">
                <a16:creationId xmlns:a16="http://schemas.microsoft.com/office/drawing/2014/main" id="{46640616-5C33-41CE-9263-89BD4B50E463}"/>
              </a:ext>
            </a:extLst>
          </p:cNvPr>
          <p:cNvSpPr/>
          <p:nvPr/>
        </p:nvSpPr>
        <p:spPr bwMode="auto">
          <a:xfrm>
            <a:off x="1351037" y="2681361"/>
            <a:ext cx="976943" cy="359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상생협력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5" name="직사각형 74">
            <a:extLst>
              <a:ext uri="{FF2B5EF4-FFF2-40B4-BE49-F238E27FC236}">
                <a16:creationId xmlns:a16="http://schemas.microsoft.com/office/drawing/2014/main" id="{9C598E91-353B-489D-8150-9A651AD9E84D}"/>
              </a:ext>
            </a:extLst>
          </p:cNvPr>
          <p:cNvSpPr/>
          <p:nvPr/>
        </p:nvSpPr>
        <p:spPr bwMode="auto">
          <a:xfrm>
            <a:off x="2427106" y="2681361"/>
            <a:ext cx="976943" cy="359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지속성장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9CDA9858-F576-4D33-817B-4ABCECBC5AE7}"/>
              </a:ext>
            </a:extLst>
          </p:cNvPr>
          <p:cNvSpPr/>
          <p:nvPr/>
        </p:nvSpPr>
        <p:spPr bwMode="auto">
          <a:xfrm>
            <a:off x="3503176" y="2681361"/>
            <a:ext cx="976943" cy="359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소통신뢰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8C7CA8B8-9273-488A-ACAA-076FF2CFFF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9819" y="2681361"/>
            <a:ext cx="759477" cy="35968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핵심가치</a:t>
            </a: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C4C2D236-06F3-43D8-AB42-5FE95D9D5C25}"/>
              </a:ext>
            </a:extLst>
          </p:cNvPr>
          <p:cNvSpPr/>
          <p:nvPr/>
        </p:nvSpPr>
        <p:spPr bwMode="auto">
          <a:xfrm>
            <a:off x="5420361" y="2669738"/>
            <a:ext cx="976943" cy="359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열린사고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9" name="직사각형 78">
            <a:extLst>
              <a:ext uri="{FF2B5EF4-FFF2-40B4-BE49-F238E27FC236}">
                <a16:creationId xmlns:a16="http://schemas.microsoft.com/office/drawing/2014/main" id="{BB358C56-448F-4DCF-9681-DA6B8414B217}"/>
              </a:ext>
            </a:extLst>
          </p:cNvPr>
          <p:cNvSpPr/>
          <p:nvPr/>
        </p:nvSpPr>
        <p:spPr bwMode="auto">
          <a:xfrm>
            <a:off x="6495399" y="2669738"/>
            <a:ext cx="976943" cy="359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전문지향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F1D4A703-675A-418C-B0D2-B523DEB3221F}"/>
              </a:ext>
            </a:extLst>
          </p:cNvPr>
          <p:cNvSpPr/>
          <p:nvPr/>
        </p:nvSpPr>
        <p:spPr bwMode="auto">
          <a:xfrm>
            <a:off x="7571469" y="2669738"/>
            <a:ext cx="976943" cy="359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공정신뢰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1" name="직사각형 80">
            <a:extLst>
              <a:ext uri="{FF2B5EF4-FFF2-40B4-BE49-F238E27FC236}">
                <a16:creationId xmlns:a16="http://schemas.microsoft.com/office/drawing/2014/main" id="{8E6C804E-FE27-4523-BE4F-FC7C9D638923}"/>
              </a:ext>
            </a:extLst>
          </p:cNvPr>
          <p:cNvSpPr/>
          <p:nvPr/>
        </p:nvSpPr>
        <p:spPr bwMode="auto">
          <a:xfrm>
            <a:off x="8647539" y="2669738"/>
            <a:ext cx="976943" cy="359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소통화합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2" name="Rectangle 76">
            <a:extLst>
              <a:ext uri="{FF2B5EF4-FFF2-40B4-BE49-F238E27FC236}">
                <a16:creationId xmlns:a16="http://schemas.microsoft.com/office/drawing/2014/main" id="{EC64E8A5-BC61-4499-A7BE-438664D326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9819" y="3103218"/>
            <a:ext cx="759477" cy="35968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경영방침</a:t>
            </a:r>
          </a:p>
        </p:txBody>
      </p:sp>
      <p:sp>
        <p:nvSpPr>
          <p:cNvPr id="83" name="Rectangle 76">
            <a:extLst>
              <a:ext uri="{FF2B5EF4-FFF2-40B4-BE49-F238E27FC236}">
                <a16:creationId xmlns:a16="http://schemas.microsoft.com/office/drawing/2014/main" id="{E35E2F4F-CA44-47B9-BC77-E43A5B5647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9819" y="3526841"/>
            <a:ext cx="759477" cy="82245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경영목표</a:t>
            </a:r>
          </a:p>
        </p:txBody>
      </p:sp>
      <p:sp>
        <p:nvSpPr>
          <p:cNvPr id="84" name="Rectangle 76">
            <a:extLst>
              <a:ext uri="{FF2B5EF4-FFF2-40B4-BE49-F238E27FC236}">
                <a16:creationId xmlns:a16="http://schemas.microsoft.com/office/drawing/2014/main" id="{FAA09F34-72F8-49CF-8A3E-1D28624EF5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4833" y="4400910"/>
            <a:ext cx="759477" cy="46824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전략방향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39CEDBF6-B0ED-48A2-9FB6-6385D73BB4A5}"/>
              </a:ext>
            </a:extLst>
          </p:cNvPr>
          <p:cNvGrpSpPr/>
          <p:nvPr/>
        </p:nvGrpSpPr>
        <p:grpSpPr>
          <a:xfrm>
            <a:off x="279830" y="3097383"/>
            <a:ext cx="4200288" cy="359680"/>
            <a:chOff x="278820" y="3152522"/>
            <a:chExt cx="2661384" cy="359680"/>
          </a:xfrm>
        </p:grpSpPr>
        <p:sp>
          <p:nvSpPr>
            <p:cNvPr id="85" name="직사각형 84">
              <a:extLst>
                <a:ext uri="{FF2B5EF4-FFF2-40B4-BE49-F238E27FC236}">
                  <a16:creationId xmlns:a16="http://schemas.microsoft.com/office/drawing/2014/main" id="{936DC63E-E391-43E4-96E1-A0BF88ED566D}"/>
                </a:ext>
              </a:extLst>
            </p:cNvPr>
            <p:cNvSpPr/>
            <p:nvPr/>
          </p:nvSpPr>
          <p:spPr bwMode="auto">
            <a:xfrm>
              <a:off x="278820" y="3152522"/>
              <a:ext cx="831195" cy="359680"/>
            </a:xfrm>
            <a:prstGeom prst="rect">
              <a:avLst/>
            </a:prstGeom>
            <a:solidFill>
              <a:schemeClr val="bg1"/>
            </a:solidFill>
            <a:ln w="63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54000" bIns="46800" numCol="1" rtlCol="0" anchor="ctr" anchorCtr="0" compatLnSpc="1">
              <a:prstTxWarp prst="textNoShape">
                <a:avLst/>
              </a:prstTxWarp>
            </a:bodyPr>
            <a:lstStyle/>
            <a:p>
              <a:pPr marL="177800" marR="0" lvl="0" indent="-177800" algn="ctr" defTabSz="914400" rtl="0" eaLnBrk="0" fontAlgn="base" latinLnBrk="1" hangingPunct="0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05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창의적</a:t>
              </a:r>
              <a:endPara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marL="177800" marR="0" lvl="0" indent="-177800" algn="ctr" defTabSz="914400" rtl="0" eaLnBrk="0" fontAlgn="base" latinLnBrk="1" hangingPunct="0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05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혁신경영</a:t>
              </a:r>
              <a:endPara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86" name="직사각형 85">
              <a:extLst>
                <a:ext uri="{FF2B5EF4-FFF2-40B4-BE49-F238E27FC236}">
                  <a16:creationId xmlns:a16="http://schemas.microsoft.com/office/drawing/2014/main" id="{7F58FE4F-6739-4852-B01C-0403530CB2AD}"/>
                </a:ext>
              </a:extLst>
            </p:cNvPr>
            <p:cNvSpPr/>
            <p:nvPr/>
          </p:nvSpPr>
          <p:spPr bwMode="auto">
            <a:xfrm>
              <a:off x="1193476" y="3152522"/>
              <a:ext cx="831195" cy="359680"/>
            </a:xfrm>
            <a:prstGeom prst="rect">
              <a:avLst/>
            </a:prstGeom>
            <a:solidFill>
              <a:schemeClr val="bg1"/>
            </a:solidFill>
            <a:ln w="63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54000" bIns="46800" numCol="1" rtlCol="0" anchor="ctr" anchorCtr="0" compatLnSpc="1">
              <a:prstTxWarp prst="textNoShape">
                <a:avLst/>
              </a:prstTxWarp>
            </a:bodyPr>
            <a:lstStyle/>
            <a:p>
              <a:pPr marL="177800" marR="0" lvl="0" indent="-177800" algn="ctr" defTabSz="914400" rtl="0" eaLnBrk="0" fontAlgn="base" latinLnBrk="1" hangingPunct="0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05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사회적</a:t>
              </a:r>
              <a:endPara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marL="177800" marR="0" lvl="0" indent="-177800" algn="ctr" defTabSz="914400" rtl="0" eaLnBrk="0" fontAlgn="base" latinLnBrk="1" hangingPunct="0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05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가치경영</a:t>
              </a:r>
              <a:endPara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87" name="직사각형 86">
              <a:extLst>
                <a:ext uri="{FF2B5EF4-FFF2-40B4-BE49-F238E27FC236}">
                  <a16:creationId xmlns:a16="http://schemas.microsoft.com/office/drawing/2014/main" id="{8F4C21F7-AB8E-4A15-94A8-769DD2915C83}"/>
                </a:ext>
              </a:extLst>
            </p:cNvPr>
            <p:cNvSpPr/>
            <p:nvPr/>
          </p:nvSpPr>
          <p:spPr bwMode="auto">
            <a:xfrm>
              <a:off x="2109009" y="3152522"/>
              <a:ext cx="831195" cy="359680"/>
            </a:xfrm>
            <a:prstGeom prst="rect">
              <a:avLst/>
            </a:prstGeom>
            <a:solidFill>
              <a:schemeClr val="bg1"/>
            </a:solidFill>
            <a:ln w="63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54000" bIns="46800" numCol="1" rtlCol="0" anchor="ctr" anchorCtr="0" compatLnSpc="1">
              <a:prstTxWarp prst="textNoShape">
                <a:avLst/>
              </a:prstTxWarp>
            </a:bodyPr>
            <a:lstStyle/>
            <a:p>
              <a:pPr marL="177800" marR="0" lvl="0" indent="-177800" algn="ctr" defTabSz="914400" rtl="0" eaLnBrk="0" fontAlgn="base" latinLnBrk="1" hangingPunct="0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05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공정한</a:t>
              </a:r>
              <a:endPara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marL="177800" marR="0" lvl="0" indent="-177800" algn="ctr" defTabSz="914400" rtl="0" eaLnBrk="0" fontAlgn="base" latinLnBrk="1" hangingPunct="0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05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투명경영</a:t>
              </a:r>
              <a:endPara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88" name="직사각형 87">
            <a:extLst>
              <a:ext uri="{FF2B5EF4-FFF2-40B4-BE49-F238E27FC236}">
                <a16:creationId xmlns:a16="http://schemas.microsoft.com/office/drawing/2014/main" id="{CCB68941-5277-47F2-AF46-215B0E4543F5}"/>
              </a:ext>
            </a:extLst>
          </p:cNvPr>
          <p:cNvSpPr/>
          <p:nvPr/>
        </p:nvSpPr>
        <p:spPr bwMode="auto">
          <a:xfrm>
            <a:off x="275997" y="3538320"/>
            <a:ext cx="975911" cy="807686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① 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임대공급 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민간 자금유치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60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조원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②</a:t>
            </a: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사회적약자 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보증지원 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75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만 세대</a:t>
            </a: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CE728E1B-AAF4-45AD-BEA8-8B5BB4FFBE7F}"/>
              </a:ext>
            </a:extLst>
          </p:cNvPr>
          <p:cNvSpPr/>
          <p:nvPr/>
        </p:nvSpPr>
        <p:spPr bwMode="auto">
          <a:xfrm>
            <a:off x="1351035" y="3538320"/>
            <a:ext cx="976943" cy="807686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① 도시재생뉴딜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금융지원 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30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조원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② 소규모 재생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지원 사업장 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천 개소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0" name="직사각형 89">
            <a:extLst>
              <a:ext uri="{FF2B5EF4-FFF2-40B4-BE49-F238E27FC236}">
                <a16:creationId xmlns:a16="http://schemas.microsoft.com/office/drawing/2014/main" id="{10FA92C2-1C44-4739-9317-B61C992DC648}"/>
              </a:ext>
            </a:extLst>
          </p:cNvPr>
          <p:cNvSpPr/>
          <p:nvPr/>
        </p:nvSpPr>
        <p:spPr bwMode="auto">
          <a:xfrm>
            <a:off x="2427105" y="3538320"/>
            <a:ext cx="976943" cy="807686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① 보증금액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200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조원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② 자기자본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8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조원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DAE3EEE6-51AA-41A9-8E15-FE4C61522ACA}"/>
              </a:ext>
            </a:extLst>
          </p:cNvPr>
          <p:cNvSpPr/>
          <p:nvPr/>
        </p:nvSpPr>
        <p:spPr bwMode="auto">
          <a:xfrm>
            <a:off x="3503175" y="3538320"/>
            <a:ext cx="976943" cy="807686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① 사회적가치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창출 선도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(</a:t>
            </a:r>
            <a:r>
              <a:rPr lang="ko-KR" altLang="en-US" sz="800" b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비계량</a:t>
            </a: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② 청렴도 종합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등급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2" name="직사각형 91">
            <a:extLst>
              <a:ext uri="{FF2B5EF4-FFF2-40B4-BE49-F238E27FC236}">
                <a16:creationId xmlns:a16="http://schemas.microsoft.com/office/drawing/2014/main" id="{CE6AAEEC-8532-4E59-969F-DC42284DE804}"/>
              </a:ext>
            </a:extLst>
          </p:cNvPr>
          <p:cNvSpPr/>
          <p:nvPr/>
        </p:nvSpPr>
        <p:spPr bwMode="auto">
          <a:xfrm>
            <a:off x="275997" y="4400911"/>
            <a:ext cx="975911" cy="4682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사회통합적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주거복지 실현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3" name="직사각형 92">
            <a:extLst>
              <a:ext uri="{FF2B5EF4-FFF2-40B4-BE49-F238E27FC236}">
                <a16:creationId xmlns:a16="http://schemas.microsoft.com/office/drawing/2014/main" id="{6F90BE45-6984-4F8D-B732-355556C8ABC1}"/>
              </a:ext>
            </a:extLst>
          </p:cNvPr>
          <p:cNvSpPr/>
          <p:nvPr/>
        </p:nvSpPr>
        <p:spPr bwMode="auto">
          <a:xfrm>
            <a:off x="1351035" y="4400911"/>
            <a:ext cx="976943" cy="4682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지역상생형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도시재생 활성화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4" name="직사각형 93">
            <a:extLst>
              <a:ext uri="{FF2B5EF4-FFF2-40B4-BE49-F238E27FC236}">
                <a16:creationId xmlns:a16="http://schemas.microsoft.com/office/drawing/2014/main" id="{DBED6E91-BBD1-48F7-A7BD-12CDEFD29B1F}"/>
              </a:ext>
            </a:extLst>
          </p:cNvPr>
          <p:cNvSpPr/>
          <p:nvPr/>
        </p:nvSpPr>
        <p:spPr bwMode="auto">
          <a:xfrm>
            <a:off x="2427105" y="4400911"/>
            <a:ext cx="976943" cy="4682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지속가능 성장 및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경영체계 혁신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5" name="직사각형 94">
            <a:extLst>
              <a:ext uri="{FF2B5EF4-FFF2-40B4-BE49-F238E27FC236}">
                <a16:creationId xmlns:a16="http://schemas.microsoft.com/office/drawing/2014/main" id="{56DCC5ED-5B10-42AF-8F15-A786615970AC}"/>
              </a:ext>
            </a:extLst>
          </p:cNvPr>
          <p:cNvSpPr/>
          <p:nvPr/>
        </p:nvSpPr>
        <p:spPr bwMode="auto">
          <a:xfrm>
            <a:off x="3503175" y="4400911"/>
            <a:ext cx="976943" cy="4682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사회적가치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실현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6" name="Rectangle 76">
            <a:extLst>
              <a:ext uri="{FF2B5EF4-FFF2-40B4-BE49-F238E27FC236}">
                <a16:creationId xmlns:a16="http://schemas.microsoft.com/office/drawing/2014/main" id="{EBD8C405-A771-4988-BE06-52F0F7A33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1039" y="4928081"/>
            <a:ext cx="759477" cy="94913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전략과제</a:t>
            </a:r>
          </a:p>
        </p:txBody>
      </p:sp>
      <p:sp>
        <p:nvSpPr>
          <p:cNvPr id="97" name="직사각형 96">
            <a:extLst>
              <a:ext uri="{FF2B5EF4-FFF2-40B4-BE49-F238E27FC236}">
                <a16:creationId xmlns:a16="http://schemas.microsoft.com/office/drawing/2014/main" id="{5463C29F-3B01-4B8C-A792-B082953F3D4C}"/>
              </a:ext>
            </a:extLst>
          </p:cNvPr>
          <p:cNvSpPr/>
          <p:nvPr/>
        </p:nvSpPr>
        <p:spPr bwMode="auto">
          <a:xfrm>
            <a:off x="275997" y="4922584"/>
            <a:ext cx="975911" cy="95468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서민실수요자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중심 금융지원 강화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주택시장안정화 및 사업자 맞춤형지원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사회적배려계층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임대공급 및 사회적 경제활성화 지원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</a:p>
        </p:txBody>
      </p:sp>
      <p:sp>
        <p:nvSpPr>
          <p:cNvPr id="101" name="직사각형 100">
            <a:extLst>
              <a:ext uri="{FF2B5EF4-FFF2-40B4-BE49-F238E27FC236}">
                <a16:creationId xmlns:a16="http://schemas.microsoft.com/office/drawing/2014/main" id="{F187E060-9E23-4CBA-AEEC-0EE9AE3794FC}"/>
              </a:ext>
            </a:extLst>
          </p:cNvPr>
          <p:cNvSpPr/>
          <p:nvPr/>
        </p:nvSpPr>
        <p:spPr bwMode="auto">
          <a:xfrm>
            <a:off x="1350458" y="4922584"/>
            <a:ext cx="976943" cy="95468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도시재생 민간참여 활성화 기반 마련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도시재생금융지원 기반 강화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지속가능한 도시   재생 금융지원체계   구축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2" name="직사각형 101">
            <a:extLst>
              <a:ext uri="{FF2B5EF4-FFF2-40B4-BE49-F238E27FC236}">
                <a16:creationId xmlns:a16="http://schemas.microsoft.com/office/drawing/2014/main" id="{38A99FBC-446E-4227-AAE5-6EF136A437C1}"/>
              </a:ext>
            </a:extLst>
          </p:cNvPr>
          <p:cNvSpPr/>
          <p:nvPr/>
        </p:nvSpPr>
        <p:spPr bwMode="auto">
          <a:xfrm>
            <a:off x="2422935" y="4922584"/>
            <a:ext cx="976943" cy="95468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전사 리스크 강화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미래대비 사업기반 역량 강화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효율적 경영혁신   인프라 조성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3" name="직사각형 102">
            <a:extLst>
              <a:ext uri="{FF2B5EF4-FFF2-40B4-BE49-F238E27FC236}">
                <a16:creationId xmlns:a16="http://schemas.microsoft.com/office/drawing/2014/main" id="{A967B1F0-511A-4A86-A00A-C1D8BE30EE76}"/>
              </a:ext>
            </a:extLst>
          </p:cNvPr>
          <p:cNvSpPr/>
          <p:nvPr/>
        </p:nvSpPr>
        <p:spPr bwMode="auto">
          <a:xfrm>
            <a:off x="3509695" y="4922533"/>
            <a:ext cx="976943" cy="95468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좋은 일자리 창출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청렴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공정 및 안전 기반 조직문화 구축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상생협력 지역 사회발전 지원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4" name="Rectangle 76">
            <a:extLst>
              <a:ext uri="{FF2B5EF4-FFF2-40B4-BE49-F238E27FC236}">
                <a16:creationId xmlns:a16="http://schemas.microsoft.com/office/drawing/2014/main" id="{47FB1247-936C-42F4-BD90-6B46AACFFD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3261" y="5949045"/>
            <a:ext cx="759477" cy="68019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실행과제</a:t>
            </a:r>
          </a:p>
        </p:txBody>
      </p:sp>
      <p:sp>
        <p:nvSpPr>
          <p:cNvPr id="105" name="직사각형 104">
            <a:extLst>
              <a:ext uri="{FF2B5EF4-FFF2-40B4-BE49-F238E27FC236}">
                <a16:creationId xmlns:a16="http://schemas.microsoft.com/office/drawing/2014/main" id="{62ADFFC9-3601-42E0-9B46-0BF32E784BDA}"/>
              </a:ext>
            </a:extLst>
          </p:cNvPr>
          <p:cNvSpPr/>
          <p:nvPr/>
        </p:nvSpPr>
        <p:spPr bwMode="auto">
          <a:xfrm>
            <a:off x="275997" y="5949640"/>
            <a:ext cx="975911" cy="683716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9</a:t>
            </a:r>
            <a:r>
              <a:rPr lang="ko-KR" altLang="en-US" sz="105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실행과제</a:t>
            </a:r>
            <a:endParaRPr lang="en-US" altLang="ko-KR" sz="1050" b="1" spc="-1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(22</a:t>
            </a:r>
            <a:r>
              <a:rPr lang="ko-KR" altLang="en-US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추진과제</a:t>
            </a:r>
            <a:r>
              <a:rPr lang="en-US" altLang="ko-KR" sz="7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109" name="직사각형 108">
            <a:extLst>
              <a:ext uri="{FF2B5EF4-FFF2-40B4-BE49-F238E27FC236}">
                <a16:creationId xmlns:a16="http://schemas.microsoft.com/office/drawing/2014/main" id="{97EB48FA-A3B1-4168-86BA-C7CC8B5C8B06}"/>
              </a:ext>
            </a:extLst>
          </p:cNvPr>
          <p:cNvSpPr/>
          <p:nvPr/>
        </p:nvSpPr>
        <p:spPr bwMode="auto">
          <a:xfrm>
            <a:off x="1350457" y="5946616"/>
            <a:ext cx="976943" cy="68674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105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실행과제</a:t>
            </a:r>
            <a:endParaRPr lang="en-US" altLang="ko-KR" sz="1050" b="1" spc="-1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(23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추진과제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110" name="직사각형 109">
            <a:extLst>
              <a:ext uri="{FF2B5EF4-FFF2-40B4-BE49-F238E27FC236}">
                <a16:creationId xmlns:a16="http://schemas.microsoft.com/office/drawing/2014/main" id="{34AB371F-050E-4C10-BBDC-6E3354DDBF29}"/>
              </a:ext>
            </a:extLst>
          </p:cNvPr>
          <p:cNvSpPr/>
          <p:nvPr/>
        </p:nvSpPr>
        <p:spPr bwMode="auto">
          <a:xfrm>
            <a:off x="2422935" y="5946616"/>
            <a:ext cx="976943" cy="68674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10</a:t>
            </a:r>
            <a:r>
              <a:rPr lang="ko-KR" altLang="en-US" sz="105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실행과제</a:t>
            </a:r>
            <a:endParaRPr lang="en-US" altLang="ko-KR" sz="1050" b="1" spc="-1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(32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추진과제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111" name="직사각형 110">
            <a:extLst>
              <a:ext uri="{FF2B5EF4-FFF2-40B4-BE49-F238E27FC236}">
                <a16:creationId xmlns:a16="http://schemas.microsoft.com/office/drawing/2014/main" id="{133117E0-22E8-413D-9FFC-E4F527EB6197}"/>
              </a:ext>
            </a:extLst>
          </p:cNvPr>
          <p:cNvSpPr/>
          <p:nvPr/>
        </p:nvSpPr>
        <p:spPr bwMode="auto">
          <a:xfrm>
            <a:off x="3495413" y="5954068"/>
            <a:ext cx="976943" cy="679287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12</a:t>
            </a:r>
            <a:r>
              <a:rPr lang="ko-KR" altLang="en-US" sz="105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실행과제</a:t>
            </a:r>
            <a:endParaRPr lang="en-US" altLang="ko-KR" sz="1050" b="1" spc="-1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(39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추진과제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112" name="직사각형 111">
            <a:extLst>
              <a:ext uri="{FF2B5EF4-FFF2-40B4-BE49-F238E27FC236}">
                <a16:creationId xmlns:a16="http://schemas.microsoft.com/office/drawing/2014/main" id="{3C72DA13-2635-4FE3-BC86-DDDBE1489C9B}"/>
              </a:ext>
            </a:extLst>
          </p:cNvPr>
          <p:cNvSpPr/>
          <p:nvPr/>
        </p:nvSpPr>
        <p:spPr bwMode="auto">
          <a:xfrm>
            <a:off x="5420361" y="3092178"/>
            <a:ext cx="976943" cy="35968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미래를 향해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역량을 준비하는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HUG</a:t>
            </a:r>
          </a:p>
        </p:txBody>
      </p:sp>
      <p:sp>
        <p:nvSpPr>
          <p:cNvPr id="113" name="직사각형 112">
            <a:extLst>
              <a:ext uri="{FF2B5EF4-FFF2-40B4-BE49-F238E27FC236}">
                <a16:creationId xmlns:a16="http://schemas.microsoft.com/office/drawing/2014/main" id="{9F850373-EE33-4B9E-9F0B-E6500EAD78F3}"/>
              </a:ext>
            </a:extLst>
          </p:cNvPr>
          <p:cNvSpPr/>
          <p:nvPr/>
        </p:nvSpPr>
        <p:spPr bwMode="auto">
          <a:xfrm>
            <a:off x="6495399" y="3092178"/>
            <a:ext cx="976943" cy="35968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행복한 주거와  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도시를 선도하는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HUG</a:t>
            </a:r>
          </a:p>
        </p:txBody>
      </p:sp>
      <p:sp>
        <p:nvSpPr>
          <p:cNvPr id="114" name="직사각형 113">
            <a:extLst>
              <a:ext uri="{FF2B5EF4-FFF2-40B4-BE49-F238E27FC236}">
                <a16:creationId xmlns:a16="http://schemas.microsoft.com/office/drawing/2014/main" id="{6C7C94EA-79B9-4886-BFAB-A562064EDA8B}"/>
              </a:ext>
            </a:extLst>
          </p:cNvPr>
          <p:cNvSpPr/>
          <p:nvPr/>
        </p:nvSpPr>
        <p:spPr bwMode="auto">
          <a:xfrm>
            <a:off x="7571469" y="3092178"/>
            <a:ext cx="976943" cy="35968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국민에게 신뢰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받고 사랑받는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HUG</a:t>
            </a:r>
          </a:p>
        </p:txBody>
      </p:sp>
      <p:sp>
        <p:nvSpPr>
          <p:cNvPr id="115" name="직사각형 114">
            <a:extLst>
              <a:ext uri="{FF2B5EF4-FFF2-40B4-BE49-F238E27FC236}">
                <a16:creationId xmlns:a16="http://schemas.microsoft.com/office/drawing/2014/main" id="{232D0BC5-8A10-4A4A-BEDE-E86380D50DAA}"/>
              </a:ext>
            </a:extLst>
          </p:cNvPr>
          <p:cNvSpPr/>
          <p:nvPr/>
        </p:nvSpPr>
        <p:spPr bwMode="auto">
          <a:xfrm>
            <a:off x="8647539" y="3092178"/>
            <a:ext cx="976943" cy="35968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화합과 상생의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좋은 일터</a:t>
            </a:r>
            <a:endParaRPr lang="en-US" altLang="ko-KR" sz="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HUG</a:t>
            </a:r>
          </a:p>
        </p:txBody>
      </p:sp>
      <p:sp>
        <p:nvSpPr>
          <p:cNvPr id="120" name="직사각형 119">
            <a:extLst>
              <a:ext uri="{FF2B5EF4-FFF2-40B4-BE49-F238E27FC236}">
                <a16:creationId xmlns:a16="http://schemas.microsoft.com/office/drawing/2014/main" id="{7323A0EB-78CA-4567-B748-D0792013E08A}"/>
              </a:ext>
            </a:extLst>
          </p:cNvPr>
          <p:cNvSpPr/>
          <p:nvPr/>
        </p:nvSpPr>
        <p:spPr bwMode="auto">
          <a:xfrm>
            <a:off x="5429399" y="3538320"/>
            <a:ext cx="975911" cy="807686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①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서민주거안정 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보증지원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1,000</a:t>
            </a: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만 세대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②</a:t>
            </a: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주택공급안정화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금융지원 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850</a:t>
            </a: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조원</a:t>
            </a:r>
            <a:r>
              <a:rPr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</a:p>
        </p:txBody>
      </p:sp>
      <p:sp>
        <p:nvSpPr>
          <p:cNvPr id="121" name="직사각형 120">
            <a:extLst>
              <a:ext uri="{FF2B5EF4-FFF2-40B4-BE49-F238E27FC236}">
                <a16:creationId xmlns:a16="http://schemas.microsoft.com/office/drawing/2014/main" id="{63CD490A-099C-440A-B0CE-ABC744BD2798}"/>
              </a:ext>
            </a:extLst>
          </p:cNvPr>
          <p:cNvSpPr/>
          <p:nvPr/>
        </p:nvSpPr>
        <p:spPr bwMode="auto">
          <a:xfrm>
            <a:off x="6504437" y="3521414"/>
            <a:ext cx="976943" cy="807686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① 도시재생뉴딜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금융지원 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10</a:t>
            </a: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조원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② 소규모 재생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지원 사업장 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천 개소</a:t>
            </a:r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2" name="직사각형 121">
            <a:extLst>
              <a:ext uri="{FF2B5EF4-FFF2-40B4-BE49-F238E27FC236}">
                <a16:creationId xmlns:a16="http://schemas.microsoft.com/office/drawing/2014/main" id="{503B309B-7ECE-4293-8B7D-696D8DB6DA91}"/>
              </a:ext>
            </a:extLst>
          </p:cNvPr>
          <p:cNvSpPr/>
          <p:nvPr/>
        </p:nvSpPr>
        <p:spPr bwMode="auto">
          <a:xfrm>
            <a:off x="7580507" y="3538320"/>
            <a:ext cx="976943" cy="807686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① </a:t>
            </a: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H-ESG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지수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98</a:t>
            </a: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점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달성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② </a:t>
            </a: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3-Safety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지수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ZERO</a:t>
            </a:r>
          </a:p>
        </p:txBody>
      </p:sp>
      <p:sp>
        <p:nvSpPr>
          <p:cNvPr id="123" name="직사각형 122">
            <a:extLst>
              <a:ext uri="{FF2B5EF4-FFF2-40B4-BE49-F238E27FC236}">
                <a16:creationId xmlns:a16="http://schemas.microsoft.com/office/drawing/2014/main" id="{0E9DD6A9-8062-4F62-94ED-C58CF9E6C67C}"/>
              </a:ext>
            </a:extLst>
          </p:cNvPr>
          <p:cNvSpPr/>
          <p:nvPr/>
        </p:nvSpPr>
        <p:spPr bwMode="auto">
          <a:xfrm>
            <a:off x="8656577" y="3538320"/>
            <a:ext cx="976943" cy="807686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① </a:t>
            </a:r>
            <a:r>
              <a:rPr lang="ko-KR" altLang="en-US" sz="700" b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비대면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디지털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서비스이용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90% </a:t>
            </a: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달성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② 적정운용배수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defTabSz="914400" rtl="0" eaLnBrk="0" fontAlgn="base" latinLnBrk="1" hangingPunct="0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50</a:t>
            </a:r>
            <a:r>
              <a: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배 이내 </a:t>
            </a:r>
            <a:endParaRPr lang="en-US" altLang="ko-KR" sz="7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4" name="직사각형 123">
            <a:extLst>
              <a:ext uri="{FF2B5EF4-FFF2-40B4-BE49-F238E27FC236}">
                <a16:creationId xmlns:a16="http://schemas.microsoft.com/office/drawing/2014/main" id="{59F9A0C2-F307-4456-8509-382A68BD46A1}"/>
              </a:ext>
            </a:extLst>
          </p:cNvPr>
          <p:cNvSpPr/>
          <p:nvPr/>
        </p:nvSpPr>
        <p:spPr bwMode="auto">
          <a:xfrm>
            <a:off x="5434711" y="4400909"/>
            <a:ext cx="976943" cy="4682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따뜻한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주거금융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5" name="직사각형 124">
            <a:extLst>
              <a:ext uri="{FF2B5EF4-FFF2-40B4-BE49-F238E27FC236}">
                <a16:creationId xmlns:a16="http://schemas.microsoft.com/office/drawing/2014/main" id="{34ED7205-FE93-4799-85F4-131A9BAC66BC}"/>
              </a:ext>
            </a:extLst>
          </p:cNvPr>
          <p:cNvSpPr/>
          <p:nvPr/>
        </p:nvSpPr>
        <p:spPr bwMode="auto">
          <a:xfrm>
            <a:off x="6509749" y="4400909"/>
            <a:ext cx="976943" cy="4682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활기찬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도시금융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6" name="직사각형 125">
            <a:extLst>
              <a:ext uri="{FF2B5EF4-FFF2-40B4-BE49-F238E27FC236}">
                <a16:creationId xmlns:a16="http://schemas.microsoft.com/office/drawing/2014/main" id="{BD47223E-8595-49FC-8169-BE1A8D60A8AE}"/>
              </a:ext>
            </a:extLst>
          </p:cNvPr>
          <p:cNvSpPr/>
          <p:nvPr/>
        </p:nvSpPr>
        <p:spPr bwMode="auto">
          <a:xfrm>
            <a:off x="7585819" y="4400909"/>
            <a:ext cx="976943" cy="4682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포용적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상생금융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7" name="직사각형 126">
            <a:extLst>
              <a:ext uri="{FF2B5EF4-FFF2-40B4-BE49-F238E27FC236}">
                <a16:creationId xmlns:a16="http://schemas.microsoft.com/office/drawing/2014/main" id="{F0D4AE4F-5DCA-4030-A337-34B79E4DBEBE}"/>
              </a:ext>
            </a:extLst>
          </p:cNvPr>
          <p:cNvSpPr/>
          <p:nvPr/>
        </p:nvSpPr>
        <p:spPr bwMode="auto">
          <a:xfrm>
            <a:off x="8661889" y="4400909"/>
            <a:ext cx="976943" cy="4682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스마트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혁신금융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8" name="직사각형 127">
            <a:extLst>
              <a:ext uri="{FF2B5EF4-FFF2-40B4-BE49-F238E27FC236}">
                <a16:creationId xmlns:a16="http://schemas.microsoft.com/office/drawing/2014/main" id="{F690FDB1-C985-46A4-A164-067FF19D8B2F}"/>
              </a:ext>
            </a:extLst>
          </p:cNvPr>
          <p:cNvSpPr/>
          <p:nvPr/>
        </p:nvSpPr>
        <p:spPr bwMode="auto">
          <a:xfrm>
            <a:off x="5437161" y="4917560"/>
            <a:ext cx="975911" cy="95468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서민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실수요자      주거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안전망 강화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주택시장공급        활성화 및 안정화 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포용적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적극적 이행관리로 국민부담    완화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9" name="직사각형 128">
            <a:extLst>
              <a:ext uri="{FF2B5EF4-FFF2-40B4-BE49-F238E27FC236}">
                <a16:creationId xmlns:a16="http://schemas.microsoft.com/office/drawing/2014/main" id="{84E9DD80-CB62-409B-9826-3062B46870D3}"/>
              </a:ext>
            </a:extLst>
          </p:cNvPr>
          <p:cNvSpPr/>
          <p:nvPr/>
        </p:nvSpPr>
        <p:spPr bwMode="auto">
          <a:xfrm>
            <a:off x="6511622" y="4917560"/>
            <a:ext cx="976943" cy="95468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깨끗하고 스마트한 도시전환 촉진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주거환경 질과        도시활력 제고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지속가능 도시재생 거버넌스 구축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0" name="직사각형 129">
            <a:extLst>
              <a:ext uri="{FF2B5EF4-FFF2-40B4-BE49-F238E27FC236}">
                <a16:creationId xmlns:a16="http://schemas.microsoft.com/office/drawing/2014/main" id="{1FD1A270-FECA-4D36-8BB3-797247654F3E}"/>
              </a:ext>
            </a:extLst>
          </p:cNvPr>
          <p:cNvSpPr/>
          <p:nvPr/>
        </p:nvSpPr>
        <p:spPr bwMode="auto">
          <a:xfrm>
            <a:off x="7584099" y="4917560"/>
            <a:ext cx="976943" cy="95468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함께 성장하는       나눔 경영 확산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환경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사람존중과   투명한 경영 실천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국민체감의 맞춤형 금융서비스 강화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1" name="직사각형 130">
            <a:extLst>
              <a:ext uri="{FF2B5EF4-FFF2-40B4-BE49-F238E27FC236}">
                <a16:creationId xmlns:a16="http://schemas.microsoft.com/office/drawing/2014/main" id="{FB7F0F9A-497B-407B-B081-3A03B7901D3F}"/>
              </a:ext>
            </a:extLst>
          </p:cNvPr>
          <p:cNvSpPr/>
          <p:nvPr/>
        </p:nvSpPr>
        <p:spPr bwMode="auto">
          <a:xfrm>
            <a:off x="8670859" y="4917509"/>
            <a:ext cx="976943" cy="954688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주택도시금융 선도 이니셔티브 확보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선제적 리스크 관리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7313" marR="0" lvl="0" indent="-87313" defTabSz="914400" rtl="0" eaLnBrk="0" fontAlgn="base" latinLnBrk="1" hangingPunct="0">
              <a:lnSpc>
                <a:spcPts val="1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혁신적이고 스마트한 조직체질 개선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2" name="직사각형 131">
            <a:extLst>
              <a:ext uri="{FF2B5EF4-FFF2-40B4-BE49-F238E27FC236}">
                <a16:creationId xmlns:a16="http://schemas.microsoft.com/office/drawing/2014/main" id="{FA605B4C-5DC7-47FD-9EED-719B37DBA561}"/>
              </a:ext>
            </a:extLst>
          </p:cNvPr>
          <p:cNvSpPr/>
          <p:nvPr/>
        </p:nvSpPr>
        <p:spPr bwMode="auto">
          <a:xfrm>
            <a:off x="5437161" y="5944615"/>
            <a:ext cx="975911" cy="688739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실행과제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(26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추진과제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133" name="직사각형 132">
            <a:extLst>
              <a:ext uri="{FF2B5EF4-FFF2-40B4-BE49-F238E27FC236}">
                <a16:creationId xmlns:a16="http://schemas.microsoft.com/office/drawing/2014/main" id="{EAC04E53-C4BC-440E-9390-2945DEC2DD49}"/>
              </a:ext>
            </a:extLst>
          </p:cNvPr>
          <p:cNvSpPr/>
          <p:nvPr/>
        </p:nvSpPr>
        <p:spPr bwMode="auto">
          <a:xfrm>
            <a:off x="6511621" y="5941591"/>
            <a:ext cx="976943" cy="687651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실행과제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(17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추진과제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134" name="직사각형 133">
            <a:extLst>
              <a:ext uri="{FF2B5EF4-FFF2-40B4-BE49-F238E27FC236}">
                <a16:creationId xmlns:a16="http://schemas.microsoft.com/office/drawing/2014/main" id="{772B77CC-C0EC-4D2D-B4BB-7424A5355066}"/>
              </a:ext>
            </a:extLst>
          </p:cNvPr>
          <p:cNvSpPr/>
          <p:nvPr/>
        </p:nvSpPr>
        <p:spPr bwMode="auto">
          <a:xfrm>
            <a:off x="7584099" y="5941592"/>
            <a:ext cx="976943" cy="687650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실행과제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(25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추진과제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135" name="직사각형 134">
            <a:extLst>
              <a:ext uri="{FF2B5EF4-FFF2-40B4-BE49-F238E27FC236}">
                <a16:creationId xmlns:a16="http://schemas.microsoft.com/office/drawing/2014/main" id="{6F7D607E-2FBB-4453-9FAC-DA03DE235356}"/>
              </a:ext>
            </a:extLst>
          </p:cNvPr>
          <p:cNvSpPr/>
          <p:nvPr/>
        </p:nvSpPr>
        <p:spPr bwMode="auto">
          <a:xfrm>
            <a:off x="8656577" y="5949044"/>
            <a:ext cx="976943" cy="680197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54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105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실행과제</a:t>
            </a:r>
            <a:endParaRPr lang="en-US" altLang="ko-KR" sz="105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7800" marR="0" lvl="0" indent="-177800" algn="ctr" defTabSz="914400" rtl="0" eaLnBrk="0" fontAlgn="base" latinLnBrk="1" hangingPunct="0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(21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 추진과제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136" name="Rectangle 67">
            <a:extLst>
              <a:ext uri="{FF2B5EF4-FFF2-40B4-BE49-F238E27FC236}">
                <a16:creationId xmlns:a16="http://schemas.microsoft.com/office/drawing/2014/main" id="{DBCCF22A-4780-4D0F-AB00-B9547DFAB5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9701" y="1527916"/>
            <a:ext cx="2023160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n-US" altLang="ko-KR" sz="1300" b="1" u="sng" dirty="0">
                <a:latin typeface="나눔고딕" panose="020D0604000000000000" pitchFamily="50" charset="-127"/>
                <a:ea typeface="나눔고딕" panose="020D0604000000000000" pitchFamily="50" charset="-127"/>
              </a:rPr>
              <a:t>TO-BE</a:t>
            </a:r>
          </a:p>
        </p:txBody>
      </p:sp>
    </p:spTree>
    <p:extLst>
      <p:ext uri="{BB962C8B-B14F-4D97-AF65-F5344CB8AC3E}">
        <p14:creationId xmlns:p14="http://schemas.microsoft.com/office/powerpoint/2010/main" val="1209144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3CD054-53DA-46CD-B1D3-2D287ECE07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대내외 환경과 민감도 분석을 통해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HUG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에 영향을 미치는 기회와 위협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,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강점과 약점요인을 도출함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42155C7-8770-4270-A638-EC6B5D517F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[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참조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]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전략 도출 프로세스</a:t>
            </a:r>
            <a:endParaRPr lang="ko-KR" altLang="en-US" sz="1800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C492E1FC-7740-4160-A483-6AAB34AF196D}"/>
              </a:ext>
            </a:extLst>
          </p:cNvPr>
          <p:cNvSpPr/>
          <p:nvPr/>
        </p:nvSpPr>
        <p:spPr>
          <a:xfrm>
            <a:off x="6546608" y="4237586"/>
            <a:ext cx="3086912" cy="1099626"/>
          </a:xfrm>
          <a:prstGeom prst="rect">
            <a:avLst/>
          </a:prstGeom>
          <a:solidFill>
            <a:schemeClr val="accent6">
              <a:lumMod val="20000"/>
              <a:lumOff val="80000"/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8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B17A3CB-EB99-444A-9C03-68075DE9355E}"/>
              </a:ext>
            </a:extLst>
          </p:cNvPr>
          <p:cNvSpPr/>
          <p:nvPr/>
        </p:nvSpPr>
        <p:spPr>
          <a:xfrm>
            <a:off x="6508313" y="2024845"/>
            <a:ext cx="3116170" cy="1062098"/>
          </a:xfrm>
          <a:prstGeom prst="rect">
            <a:avLst/>
          </a:prstGeom>
          <a:solidFill>
            <a:schemeClr val="accent6">
              <a:lumMod val="20000"/>
              <a:lumOff val="80000"/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" name="오른쪽 화살표 3">
            <a:extLst>
              <a:ext uri="{FF2B5EF4-FFF2-40B4-BE49-F238E27FC236}">
                <a16:creationId xmlns:a16="http://schemas.microsoft.com/office/drawing/2014/main" id="{29AF4EC3-3915-4DBD-BEF8-F41E07296205}"/>
              </a:ext>
            </a:extLst>
          </p:cNvPr>
          <p:cNvSpPr/>
          <p:nvPr/>
        </p:nvSpPr>
        <p:spPr bwMode="auto">
          <a:xfrm>
            <a:off x="5349044" y="2434243"/>
            <a:ext cx="680796" cy="3410405"/>
          </a:xfrm>
          <a:prstGeom prst="rightArrow">
            <a:avLst>
              <a:gd name="adj1" fmla="val 83320"/>
              <a:gd name="adj2" fmla="val 20015"/>
            </a:avLst>
          </a:prstGeom>
          <a:gradFill flip="none" rotWithShape="1">
            <a:gsLst>
              <a:gs pos="0">
                <a:srgbClr val="A6A6A6">
                  <a:tint val="66000"/>
                  <a:satMod val="160000"/>
                </a:srgbClr>
              </a:gs>
              <a:gs pos="50000">
                <a:srgbClr val="A6A6A6">
                  <a:tint val="44500"/>
                  <a:satMod val="160000"/>
                </a:srgbClr>
              </a:gs>
              <a:gs pos="100000">
                <a:srgbClr val="A6A6A6">
                  <a:tint val="23500"/>
                  <a:satMod val="160000"/>
                </a:srgbClr>
              </a:gs>
            </a:gsLst>
            <a:lin ang="13500000" scaled="1"/>
            <a:tileRect/>
          </a:gradFill>
          <a:ln w="63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ko-KR" altLang="en-US" sz="1300" b="1" i="0" u="none" strike="noStrike" kern="1200" cap="none" spc="-10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" name="오른쪽 화살표 3">
            <a:extLst>
              <a:ext uri="{FF2B5EF4-FFF2-40B4-BE49-F238E27FC236}">
                <a16:creationId xmlns:a16="http://schemas.microsoft.com/office/drawing/2014/main" id="{3DE49560-5410-4B1D-9F48-43F6F48A5F2E}"/>
              </a:ext>
            </a:extLst>
          </p:cNvPr>
          <p:cNvSpPr/>
          <p:nvPr/>
        </p:nvSpPr>
        <p:spPr bwMode="auto">
          <a:xfrm>
            <a:off x="2396716" y="2473147"/>
            <a:ext cx="680796" cy="3410405"/>
          </a:xfrm>
          <a:prstGeom prst="rightArrow">
            <a:avLst>
              <a:gd name="adj1" fmla="val 83320"/>
              <a:gd name="adj2" fmla="val 20015"/>
            </a:avLst>
          </a:prstGeom>
          <a:gradFill flip="none" rotWithShape="1">
            <a:gsLst>
              <a:gs pos="0">
                <a:srgbClr val="A6A6A6">
                  <a:tint val="66000"/>
                  <a:satMod val="160000"/>
                </a:srgbClr>
              </a:gs>
              <a:gs pos="50000">
                <a:srgbClr val="A6A6A6">
                  <a:tint val="44500"/>
                  <a:satMod val="160000"/>
                </a:srgbClr>
              </a:gs>
              <a:gs pos="100000">
                <a:srgbClr val="A6A6A6">
                  <a:tint val="23500"/>
                  <a:satMod val="160000"/>
                </a:srgbClr>
              </a:gs>
            </a:gsLst>
            <a:lin ang="13500000" scaled="1"/>
            <a:tileRect/>
          </a:gradFill>
          <a:ln w="63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ko-KR" altLang="en-US" sz="1300" b="1" i="0" u="none" strike="noStrike" kern="1200" cap="none" spc="-10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C5807C0B-8F6A-47FE-9088-68E55FD236D6}"/>
              </a:ext>
            </a:extLst>
          </p:cNvPr>
          <p:cNvSpPr/>
          <p:nvPr/>
        </p:nvSpPr>
        <p:spPr>
          <a:xfrm>
            <a:off x="493174" y="1655381"/>
            <a:ext cx="236690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대내외 환경진단 </a:t>
            </a:r>
            <a:endParaRPr kumimoji="0" lang="en-US" altLang="ko-KR" sz="14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7399679B-0F99-4A2D-805F-31CD78157342}"/>
              </a:ext>
            </a:extLst>
          </p:cNvPr>
          <p:cNvSpPr/>
          <p:nvPr/>
        </p:nvSpPr>
        <p:spPr>
          <a:xfrm>
            <a:off x="3044788" y="1648898"/>
            <a:ext cx="27149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민감도</a:t>
            </a:r>
            <a:r>
              <a:rPr kumimoji="0" lang="en-US" altLang="ko-KR" sz="1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1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영향력</a:t>
            </a:r>
            <a:r>
              <a:rPr kumimoji="0" lang="en-US" altLang="ko-KR" sz="1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 </a:t>
            </a:r>
            <a:r>
              <a:rPr kumimoji="0" lang="ko-KR" altLang="en-US" sz="1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평가 </a:t>
            </a:r>
            <a:endParaRPr kumimoji="0" lang="en-US" altLang="ko-KR" sz="14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4" name="Rectangle 63" descr="밝은 상향 대각선">
            <a:extLst>
              <a:ext uri="{FF2B5EF4-FFF2-40B4-BE49-F238E27FC236}">
                <a16:creationId xmlns:a16="http://schemas.microsoft.com/office/drawing/2014/main" id="{330C0836-F107-4D29-B7C2-04C444081D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9229" y="2050607"/>
            <a:ext cx="2706339" cy="440272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/>
        </p:spPr>
        <p:txBody>
          <a:bodyPr wrap="square" lIns="36000" rIns="3600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5" name="Rectangle 8">
            <a:extLst>
              <a:ext uri="{FF2B5EF4-FFF2-40B4-BE49-F238E27FC236}">
                <a16:creationId xmlns:a16="http://schemas.microsoft.com/office/drawing/2014/main" id="{83F6F8D0-533C-4439-B96E-FF889AEA867A}"/>
              </a:ext>
            </a:extLst>
          </p:cNvPr>
          <p:cNvSpPr>
            <a:spLocks noChangeArrowheads="1"/>
          </p:cNvSpPr>
          <p:nvPr>
            <p:custDataLst>
              <p:tags r:id="rId1"/>
            </p:custDataLst>
          </p:nvPr>
        </p:nvSpPr>
        <p:spPr bwMode="blackWhite">
          <a:xfrm>
            <a:off x="3126480" y="2361670"/>
            <a:ext cx="1113838" cy="8255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전략적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시사점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도출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6" name="Rectangle 12">
            <a:extLst>
              <a:ext uri="{FF2B5EF4-FFF2-40B4-BE49-F238E27FC236}">
                <a16:creationId xmlns:a16="http://schemas.microsoft.com/office/drawing/2014/main" id="{E3FF61BC-9117-426D-92B7-71D5442CE4D9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blackWhite">
          <a:xfrm>
            <a:off x="3126479" y="3877732"/>
            <a:ext cx="1113839" cy="8255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 anchorCtr="0"/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민감도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영향력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평가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FFCE0D9-523E-45FE-8FCE-6DB208CAA3FA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blackWhite">
          <a:xfrm>
            <a:off x="3126479" y="5393795"/>
            <a:ext cx="1113839" cy="8255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rgbClr val="808080"/>
            </a:outerShdw>
          </a:effectLst>
        </p:spPr>
        <p:txBody>
          <a:bodyPr anchor="ctr" anchorCtr="0"/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기회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/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위협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강점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/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약점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도출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2A674FE-B8E2-42BA-8509-335694F148B3}"/>
              </a:ext>
            </a:extLst>
          </p:cNvPr>
          <p:cNvSpPr txBox="1"/>
          <p:nvPr/>
        </p:nvSpPr>
        <p:spPr>
          <a:xfrm>
            <a:off x="4215336" y="2551760"/>
            <a:ext cx="1561486" cy="400110"/>
          </a:xfrm>
          <a:prstGeom prst="rect">
            <a:avLst/>
          </a:prstGeom>
          <a:noFill/>
          <a:ln>
            <a:noFill/>
          </a:ln>
        </p:spPr>
        <p:txBody>
          <a:bodyPr wrap="square" rIns="72000" rtlCol="0">
            <a:spAutoFit/>
          </a:bodyPr>
          <a:lstStyle/>
          <a:p>
            <a:pPr marL="92075" marR="0" lvl="0" indent="-92075" algn="l" defTabSz="914400" rtl="0" eaLnBrk="1" fontAlgn="auto" latinLnBrk="1" hangingPunct="1">
              <a:lnSpc>
                <a:spcPts val="12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대내외 환경분석 통한 시사점 도출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68044DF-5776-4238-A964-C011EFCA5C14}"/>
              </a:ext>
            </a:extLst>
          </p:cNvPr>
          <p:cNvSpPr txBox="1"/>
          <p:nvPr/>
        </p:nvSpPr>
        <p:spPr>
          <a:xfrm>
            <a:off x="4231317" y="3798801"/>
            <a:ext cx="1544968" cy="990528"/>
          </a:xfrm>
          <a:prstGeom prst="rect">
            <a:avLst/>
          </a:prstGeom>
          <a:noFill/>
          <a:ln>
            <a:noFill/>
          </a:ln>
        </p:spPr>
        <p:txBody>
          <a:bodyPr wrap="square" rIns="72000" rtlCol="0">
            <a:spAutoFit/>
          </a:bodyPr>
          <a:lstStyle/>
          <a:p>
            <a:pPr marL="92075" marR="0" lvl="0" indent="-92075" algn="l" defTabSz="914400" rtl="0" eaLnBrk="1" fontAlgn="auto" latinLnBrk="1" hangingPunct="1">
              <a:lnSpc>
                <a:spcPts val="13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HUG 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사업 및 전략변화 및 방향에 영향력  이 높은 정도 평가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92075" marR="0" lvl="0" indent="-92075" algn="l" defTabSz="914400" rtl="0" eaLnBrk="1" fontAlgn="auto" latinLnBrk="1" hangingPunct="1">
              <a:lnSpc>
                <a:spcPts val="13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상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(High), 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중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(Middle), 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하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(Low) 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평가  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cxnSp>
        <p:nvCxnSpPr>
          <p:cNvPr id="20" name="직선 화살표 연결선 19">
            <a:extLst>
              <a:ext uri="{FF2B5EF4-FFF2-40B4-BE49-F238E27FC236}">
                <a16:creationId xmlns:a16="http://schemas.microsoft.com/office/drawing/2014/main" id="{2CF91B13-5B3A-40C1-9C42-6BF2327526FD}"/>
              </a:ext>
            </a:extLst>
          </p:cNvPr>
          <p:cNvCxnSpPr>
            <a:stCxn id="15" idx="2"/>
            <a:endCxn id="16" idx="0"/>
          </p:cNvCxnSpPr>
          <p:nvPr/>
        </p:nvCxnSpPr>
        <p:spPr>
          <a:xfrm>
            <a:off x="3683399" y="3187170"/>
            <a:ext cx="0" cy="690562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>
            <a:extLst>
              <a:ext uri="{FF2B5EF4-FFF2-40B4-BE49-F238E27FC236}">
                <a16:creationId xmlns:a16="http://schemas.microsoft.com/office/drawing/2014/main" id="{43B1C055-8162-485A-905A-A4303B93C6E3}"/>
              </a:ext>
            </a:extLst>
          </p:cNvPr>
          <p:cNvCxnSpPr>
            <a:stCxn id="16" idx="2"/>
            <a:endCxn id="17" idx="0"/>
          </p:cNvCxnSpPr>
          <p:nvPr/>
        </p:nvCxnSpPr>
        <p:spPr>
          <a:xfrm>
            <a:off x="3683399" y="4703232"/>
            <a:ext cx="0" cy="690563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C11E96FB-FF69-4F61-9591-DDAA6DE21150}"/>
              </a:ext>
            </a:extLst>
          </p:cNvPr>
          <p:cNvSpPr txBox="1"/>
          <p:nvPr/>
        </p:nvSpPr>
        <p:spPr>
          <a:xfrm>
            <a:off x="4249348" y="5420321"/>
            <a:ext cx="1544968" cy="823815"/>
          </a:xfrm>
          <a:prstGeom prst="rect">
            <a:avLst/>
          </a:prstGeom>
          <a:noFill/>
          <a:ln>
            <a:noFill/>
          </a:ln>
        </p:spPr>
        <p:txBody>
          <a:bodyPr wrap="square" rIns="72000" rtlCol="0">
            <a:spAutoFit/>
          </a:bodyPr>
          <a:lstStyle/>
          <a:p>
            <a:pPr marL="92075" marR="0" lvl="0" indent="-92075" algn="l" defTabSz="914400" rtl="0" eaLnBrk="1" fontAlgn="auto" latinLnBrk="1" hangingPunct="1">
              <a:lnSpc>
                <a:spcPts val="13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총 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14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 기회와 위협 요인 도출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92075" marR="0" lvl="0" indent="-92075" algn="l" defTabSz="914400" rtl="0" eaLnBrk="1" fontAlgn="auto" latinLnBrk="1" hangingPunct="1">
              <a:lnSpc>
                <a:spcPts val="13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총 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14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 강점 및 약점 요인 도출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7B934CEE-0A6C-416D-9FAB-AE706134109D}"/>
              </a:ext>
            </a:extLst>
          </p:cNvPr>
          <p:cNvSpPr/>
          <p:nvPr/>
        </p:nvSpPr>
        <p:spPr>
          <a:xfrm>
            <a:off x="6770347" y="1628800"/>
            <a:ext cx="27149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1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SWOT Factor </a:t>
            </a:r>
            <a:r>
              <a:rPr kumimoji="0" lang="ko-KR" altLang="en-US" sz="1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도출 </a:t>
            </a:r>
            <a:endParaRPr kumimoji="0" lang="en-US" altLang="ko-KR" sz="14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4" name="Rectangle 63" descr="밝은 상향 대각선">
            <a:extLst>
              <a:ext uri="{FF2B5EF4-FFF2-40B4-BE49-F238E27FC236}">
                <a16:creationId xmlns:a16="http://schemas.microsoft.com/office/drawing/2014/main" id="{CDA3EA38-4797-4D6C-8F0F-06A4572377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1733" y="1989137"/>
            <a:ext cx="3571786" cy="4444101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txBody>
          <a:bodyPr wrap="square" lIns="36000" rIns="3600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5" name="Rectangle 8">
            <a:extLst>
              <a:ext uri="{FF2B5EF4-FFF2-40B4-BE49-F238E27FC236}">
                <a16:creationId xmlns:a16="http://schemas.microsoft.com/office/drawing/2014/main" id="{80F953EB-550F-407C-A839-5072E635AF33}"/>
              </a:ext>
            </a:extLst>
          </p:cNvPr>
          <p:cNvSpPr>
            <a:spLocks noChangeArrowheads="1"/>
          </p:cNvSpPr>
          <p:nvPr>
            <p:custDataLst>
              <p:tags r:id="rId4"/>
            </p:custDataLst>
          </p:nvPr>
        </p:nvSpPr>
        <p:spPr bwMode="blackWhite">
          <a:xfrm>
            <a:off x="6114562" y="2026123"/>
            <a:ext cx="366926" cy="1017933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기회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(O)</a:t>
            </a:r>
          </a:p>
        </p:txBody>
      </p:sp>
      <p:sp>
        <p:nvSpPr>
          <p:cNvPr id="26" name="Rectangle 8">
            <a:extLst>
              <a:ext uri="{FF2B5EF4-FFF2-40B4-BE49-F238E27FC236}">
                <a16:creationId xmlns:a16="http://schemas.microsoft.com/office/drawing/2014/main" id="{D41DE216-DEFD-4148-91E1-3830C6C2915D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blackWhite">
          <a:xfrm>
            <a:off x="6123236" y="3129442"/>
            <a:ext cx="366926" cy="104890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위협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(W)</a:t>
            </a:r>
          </a:p>
        </p:txBody>
      </p:sp>
      <p:sp>
        <p:nvSpPr>
          <p:cNvPr id="27" name="Rectangle 8">
            <a:extLst>
              <a:ext uri="{FF2B5EF4-FFF2-40B4-BE49-F238E27FC236}">
                <a16:creationId xmlns:a16="http://schemas.microsoft.com/office/drawing/2014/main" id="{2732C3AE-590C-4E65-B790-25C15D8D1FD3}"/>
              </a:ext>
            </a:extLst>
          </p:cNvPr>
          <p:cNvSpPr>
            <a:spLocks noChangeArrowheads="1"/>
          </p:cNvSpPr>
          <p:nvPr>
            <p:custDataLst>
              <p:tags r:id="rId6"/>
            </p:custDataLst>
          </p:nvPr>
        </p:nvSpPr>
        <p:spPr bwMode="blackWhite">
          <a:xfrm>
            <a:off x="6134246" y="4293563"/>
            <a:ext cx="366926" cy="954163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강점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(S)</a:t>
            </a:r>
          </a:p>
        </p:txBody>
      </p:sp>
      <p:sp>
        <p:nvSpPr>
          <p:cNvPr id="28" name="Rectangle 8">
            <a:extLst>
              <a:ext uri="{FF2B5EF4-FFF2-40B4-BE49-F238E27FC236}">
                <a16:creationId xmlns:a16="http://schemas.microsoft.com/office/drawing/2014/main" id="{BB46852C-518E-4A64-A411-07EDEDB0969C}"/>
              </a:ext>
            </a:extLst>
          </p:cNvPr>
          <p:cNvSpPr>
            <a:spLocks noChangeArrowheads="1"/>
          </p:cNvSpPr>
          <p:nvPr>
            <p:custDataLst>
              <p:tags r:id="rId7"/>
            </p:custDataLst>
          </p:nvPr>
        </p:nvSpPr>
        <p:spPr bwMode="blackWhite">
          <a:xfrm>
            <a:off x="6125388" y="5332873"/>
            <a:ext cx="366926" cy="1023551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약점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(W)</a:t>
            </a:r>
          </a:p>
        </p:txBody>
      </p: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901D3A77-E591-4636-AE51-42688A942BE5}"/>
              </a:ext>
            </a:extLst>
          </p:cNvPr>
          <p:cNvCxnSpPr>
            <a:cxnSpLocks/>
          </p:cNvCxnSpPr>
          <p:nvPr/>
        </p:nvCxnSpPr>
        <p:spPr>
          <a:xfrm>
            <a:off x="6469876" y="3094064"/>
            <a:ext cx="300306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161A3A60-2BB6-450C-B140-2A62EABBCFB7}"/>
              </a:ext>
            </a:extLst>
          </p:cNvPr>
          <p:cNvCxnSpPr>
            <a:cxnSpLocks/>
          </p:cNvCxnSpPr>
          <p:nvPr/>
        </p:nvCxnSpPr>
        <p:spPr>
          <a:xfrm>
            <a:off x="6469876" y="4237586"/>
            <a:ext cx="3024270" cy="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904D2A5F-600D-46CB-B859-8B4F2A772DBF}"/>
              </a:ext>
            </a:extLst>
          </p:cNvPr>
          <p:cNvCxnSpPr>
            <a:cxnSpLocks/>
          </p:cNvCxnSpPr>
          <p:nvPr/>
        </p:nvCxnSpPr>
        <p:spPr>
          <a:xfrm>
            <a:off x="6538940" y="5315867"/>
            <a:ext cx="2955206" cy="1700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63" descr="밝은 상향 대각선">
            <a:extLst>
              <a:ext uri="{FF2B5EF4-FFF2-40B4-BE49-F238E27FC236}">
                <a16:creationId xmlns:a16="http://schemas.microsoft.com/office/drawing/2014/main" id="{946B3802-770A-4F40-BFC7-8C91587EFA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81" y="2050607"/>
            <a:ext cx="2554024" cy="441306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/>
        </p:spPr>
        <p:txBody>
          <a:bodyPr wrap="square" lIns="36000" rIns="3600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33" name="Rectangle 8">
            <a:extLst>
              <a:ext uri="{FF2B5EF4-FFF2-40B4-BE49-F238E27FC236}">
                <a16:creationId xmlns:a16="http://schemas.microsoft.com/office/drawing/2014/main" id="{20A1D1AB-8CC5-4AA9-8253-686902153555}"/>
              </a:ext>
            </a:extLst>
          </p:cNvPr>
          <p:cNvSpPr>
            <a:spLocks noChangeArrowheads="1"/>
          </p:cNvSpPr>
          <p:nvPr>
            <p:custDataLst>
              <p:tags r:id="rId8"/>
            </p:custDataLst>
          </p:nvPr>
        </p:nvSpPr>
        <p:spPr bwMode="blackWhite">
          <a:xfrm>
            <a:off x="343819" y="2248206"/>
            <a:ext cx="1113838" cy="8255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0" tIns="0" rIns="0" bIns="0"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외부환경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분석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34" name="Rectangle 12">
            <a:extLst>
              <a:ext uri="{FF2B5EF4-FFF2-40B4-BE49-F238E27FC236}">
                <a16:creationId xmlns:a16="http://schemas.microsoft.com/office/drawing/2014/main" id="{312C542A-CB25-409E-9BB2-880352349CED}"/>
              </a:ext>
            </a:extLst>
          </p:cNvPr>
          <p:cNvSpPr>
            <a:spLocks noChangeArrowheads="1"/>
          </p:cNvSpPr>
          <p:nvPr>
            <p:custDataLst>
              <p:tags r:id="rId9"/>
            </p:custDataLst>
          </p:nvPr>
        </p:nvSpPr>
        <p:spPr bwMode="blackWhite">
          <a:xfrm>
            <a:off x="338168" y="3824629"/>
            <a:ext cx="1113839" cy="8255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 anchorCtr="0"/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내부역량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분석</a:t>
            </a:r>
          </a:p>
        </p:txBody>
      </p:sp>
      <p:sp>
        <p:nvSpPr>
          <p:cNvPr id="35" name="Rectangle 16">
            <a:extLst>
              <a:ext uri="{FF2B5EF4-FFF2-40B4-BE49-F238E27FC236}">
                <a16:creationId xmlns:a16="http://schemas.microsoft.com/office/drawing/2014/main" id="{7DDF624A-57D1-40B4-8FC3-628044B9804E}"/>
              </a:ext>
            </a:extLst>
          </p:cNvPr>
          <p:cNvSpPr>
            <a:spLocks noChangeArrowheads="1"/>
          </p:cNvSpPr>
          <p:nvPr>
            <p:custDataLst>
              <p:tags r:id="rId10"/>
            </p:custDataLst>
          </p:nvPr>
        </p:nvSpPr>
        <p:spPr bwMode="blackWhite">
          <a:xfrm>
            <a:off x="325133" y="5401052"/>
            <a:ext cx="1113839" cy="8255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rgbClr val="808080"/>
            </a:outerShdw>
          </a:effectLst>
        </p:spPr>
        <p:txBody>
          <a:bodyPr anchor="ctr" anchorCtr="0"/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내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외부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의견 수렴</a:t>
            </a:r>
          </a:p>
        </p:txBody>
      </p:sp>
      <p:grpSp>
        <p:nvGrpSpPr>
          <p:cNvPr id="36" name="Group 324">
            <a:extLst>
              <a:ext uri="{FF2B5EF4-FFF2-40B4-BE49-F238E27FC236}">
                <a16:creationId xmlns:a16="http://schemas.microsoft.com/office/drawing/2014/main" id="{FE9D17C8-91AB-420F-8988-A9014E6200C3}"/>
              </a:ext>
            </a:extLst>
          </p:cNvPr>
          <p:cNvGrpSpPr>
            <a:grpSpLocks/>
          </p:cNvGrpSpPr>
          <p:nvPr/>
        </p:nvGrpSpPr>
        <p:grpSpPr bwMode="auto">
          <a:xfrm>
            <a:off x="746617" y="3266605"/>
            <a:ext cx="354526" cy="365125"/>
            <a:chOff x="5893" y="2063"/>
            <a:chExt cx="190" cy="190"/>
          </a:xfrm>
        </p:grpSpPr>
        <p:sp>
          <p:nvSpPr>
            <p:cNvPr id="37" name="Oval 325">
              <a:extLst>
                <a:ext uri="{FF2B5EF4-FFF2-40B4-BE49-F238E27FC236}">
                  <a16:creationId xmlns:a16="http://schemas.microsoft.com/office/drawing/2014/main" id="{13E4B916-D080-4D8D-B8AE-343D6568D3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3" y="2063"/>
              <a:ext cx="190" cy="19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sp>
          <p:nvSpPr>
            <p:cNvPr id="38" name="Rectangle 326">
              <a:extLst>
                <a:ext uri="{FF2B5EF4-FFF2-40B4-BE49-F238E27FC236}">
                  <a16:creationId xmlns:a16="http://schemas.microsoft.com/office/drawing/2014/main" id="{084A0F7A-662B-4871-8D32-FD0EBC806F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31" y="2150"/>
              <a:ext cx="114" cy="16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sp>
          <p:nvSpPr>
            <p:cNvPr id="39" name="Rectangle 327">
              <a:extLst>
                <a:ext uri="{FF2B5EF4-FFF2-40B4-BE49-F238E27FC236}">
                  <a16:creationId xmlns:a16="http://schemas.microsoft.com/office/drawing/2014/main" id="{F4A429C5-4DCB-4687-9299-A557CEF3D7E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5931" y="2150"/>
              <a:ext cx="114" cy="16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</p:grpSp>
      <p:grpSp>
        <p:nvGrpSpPr>
          <p:cNvPr id="40" name="Group 324">
            <a:extLst>
              <a:ext uri="{FF2B5EF4-FFF2-40B4-BE49-F238E27FC236}">
                <a16:creationId xmlns:a16="http://schemas.microsoft.com/office/drawing/2014/main" id="{97029801-FEB2-4896-A6A4-E5E5FE2BA0D7}"/>
              </a:ext>
            </a:extLst>
          </p:cNvPr>
          <p:cNvGrpSpPr>
            <a:grpSpLocks/>
          </p:cNvGrpSpPr>
          <p:nvPr/>
        </p:nvGrpSpPr>
        <p:grpSpPr bwMode="auto">
          <a:xfrm>
            <a:off x="746617" y="4843028"/>
            <a:ext cx="354526" cy="365125"/>
            <a:chOff x="5893" y="2063"/>
            <a:chExt cx="190" cy="190"/>
          </a:xfrm>
        </p:grpSpPr>
        <p:sp>
          <p:nvSpPr>
            <p:cNvPr id="41" name="Oval 325">
              <a:extLst>
                <a:ext uri="{FF2B5EF4-FFF2-40B4-BE49-F238E27FC236}">
                  <a16:creationId xmlns:a16="http://schemas.microsoft.com/office/drawing/2014/main" id="{41C7940C-84DF-438E-8D17-70E42B5171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3" y="2063"/>
              <a:ext cx="190" cy="19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sp>
          <p:nvSpPr>
            <p:cNvPr id="42" name="Rectangle 326">
              <a:extLst>
                <a:ext uri="{FF2B5EF4-FFF2-40B4-BE49-F238E27FC236}">
                  <a16:creationId xmlns:a16="http://schemas.microsoft.com/office/drawing/2014/main" id="{BE13C83E-CBAC-4406-90F1-817180454B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31" y="2150"/>
              <a:ext cx="114" cy="16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sp>
          <p:nvSpPr>
            <p:cNvPr id="43" name="Rectangle 327">
              <a:extLst>
                <a:ext uri="{FF2B5EF4-FFF2-40B4-BE49-F238E27FC236}">
                  <a16:creationId xmlns:a16="http://schemas.microsoft.com/office/drawing/2014/main" id="{421CA8D7-11B9-438D-BE9A-BAA8269AD30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5931" y="2150"/>
              <a:ext cx="114" cy="16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A25DAE72-6BAC-4EEE-8EED-159232213C7B}"/>
              </a:ext>
            </a:extLst>
          </p:cNvPr>
          <p:cNvSpPr txBox="1"/>
          <p:nvPr/>
        </p:nvSpPr>
        <p:spPr>
          <a:xfrm>
            <a:off x="1512105" y="3766347"/>
            <a:ext cx="1469547" cy="938719"/>
          </a:xfrm>
          <a:prstGeom prst="rect">
            <a:avLst/>
          </a:prstGeom>
          <a:noFill/>
          <a:ln>
            <a:noFill/>
          </a:ln>
        </p:spPr>
        <p:txBody>
          <a:bodyPr wrap="square" rIns="72000" rtlCol="0">
            <a:spAutoFit/>
          </a:bodyPr>
          <a:lstStyle/>
          <a:p>
            <a:pPr marL="92075" marR="0" lvl="0" indent="-92075" algn="l" defTabSz="914400" rtl="0" eaLnBrk="1" fontAlgn="auto" latinLnBrk="1" hangingPunct="1">
              <a:lnSpc>
                <a:spcPts val="12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SPRO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분석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ts val="12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Strategy(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전략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), Portfolio(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사업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), Resource(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자원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 Organization(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조직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9A98CEE-2365-4D46-A1B5-D7E96C3A8CA3}"/>
              </a:ext>
            </a:extLst>
          </p:cNvPr>
          <p:cNvSpPr txBox="1"/>
          <p:nvPr/>
        </p:nvSpPr>
        <p:spPr>
          <a:xfrm>
            <a:off x="1438972" y="5486941"/>
            <a:ext cx="1509428" cy="690574"/>
          </a:xfrm>
          <a:prstGeom prst="rect">
            <a:avLst/>
          </a:prstGeom>
          <a:noFill/>
          <a:ln>
            <a:noFill/>
          </a:ln>
        </p:spPr>
        <p:txBody>
          <a:bodyPr wrap="square" rIns="72000" rtlCol="0">
            <a:spAutoFit/>
          </a:bodyPr>
          <a:lstStyle/>
          <a:p>
            <a:pPr marL="92075" marR="0" lvl="0" indent="-92075" algn="l" defTabSz="914400" rtl="0" eaLnBrk="1" fontAlgn="auto" latinLnBrk="1" hangingPunct="1">
              <a:lnSpc>
                <a:spcPts val="7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고객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VOC(PCSI)</a:t>
            </a:r>
          </a:p>
          <a:p>
            <a:pPr marL="92075" marR="0" lvl="0" indent="-92075" algn="l" defTabSz="914400" rtl="0" eaLnBrk="1" fontAlgn="auto" latinLnBrk="1" hangingPunct="1">
              <a:lnSpc>
                <a:spcPts val="7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내부직원 인터뷰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92075" marR="0" lvl="0" indent="-92075" algn="l" defTabSz="914400" rtl="0" eaLnBrk="1" fontAlgn="auto" latinLnBrk="1" hangingPunct="1">
              <a:lnSpc>
                <a:spcPts val="7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설문조사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/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선호도 조사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92075" marR="0" lvl="0" indent="-92075" algn="l" defTabSz="914400" rtl="0" eaLnBrk="1" fontAlgn="auto" latinLnBrk="1" hangingPunct="1">
              <a:lnSpc>
                <a:spcPts val="7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이해관계자 의견수렴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FC9D297-A9BE-4CE1-A701-1A34F47358B1}"/>
              </a:ext>
            </a:extLst>
          </p:cNvPr>
          <p:cNvSpPr txBox="1"/>
          <p:nvPr/>
        </p:nvSpPr>
        <p:spPr>
          <a:xfrm>
            <a:off x="1498007" y="2191596"/>
            <a:ext cx="1535539" cy="1017586"/>
          </a:xfrm>
          <a:prstGeom prst="rect">
            <a:avLst/>
          </a:prstGeom>
          <a:noFill/>
          <a:ln>
            <a:noFill/>
          </a:ln>
        </p:spPr>
        <p:txBody>
          <a:bodyPr wrap="square" rIns="72000" rtlCol="0">
            <a:spAutoFit/>
          </a:bodyPr>
          <a:lstStyle/>
          <a:p>
            <a:pPr marL="92075" marR="0" lvl="0" indent="-92075" algn="l" defTabSz="914400" rtl="0" eaLnBrk="1" fontAlgn="auto" latinLnBrk="1" hangingPunct="1">
              <a:lnSpc>
                <a:spcPts val="12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 typeface="Wingdings" pitchFamily="2" charset="2"/>
              <a:buChar char="§"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PEST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분석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ts val="9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-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정책환경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ts val="9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-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경제환경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ts val="9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-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사회문화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ts val="900"/>
              </a:lnSpc>
              <a:spcBef>
                <a:spcPts val="600"/>
              </a:spcBef>
              <a:spcAft>
                <a:spcPts val="0"/>
              </a:spcAft>
              <a:buClrTx/>
              <a:buSzPct val="85000"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-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기술환경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1" name="Rectangle 63" descr="밝은 상향 대각선">
            <a:extLst>
              <a:ext uri="{FF2B5EF4-FFF2-40B4-BE49-F238E27FC236}">
                <a16:creationId xmlns:a16="http://schemas.microsoft.com/office/drawing/2014/main" id="{CFE85297-FB6D-4E4C-B0A1-9FD9105F19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1172" y="2024844"/>
            <a:ext cx="3443103" cy="105352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rIns="36000" rtlCol="0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(O1)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서민주거안정 위한 공공성 중심 정책기조 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(O2)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정부의 적극적 도시재생 뉴딜정책과 투자 확대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(O3)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양극화 및 주거부담 증대로 서민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실수요자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주거복지 수요 증대 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(O4)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공공주도 대도시권 공급 확대 추진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(O5)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총 가구수 증가 및 수도권 중심 수택수요 증가 전망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(O6)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 노후화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지역 쇠퇴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공동화 확산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도시재생수요증가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(O7) IT, Bigdata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기술 활용 </a:t>
            </a:r>
            <a:r>
              <a:rPr kumimoji="0" lang="ko-KR" altLang="en-US" sz="7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언택트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맞춤화 서비스 발전</a:t>
            </a:r>
          </a:p>
        </p:txBody>
      </p:sp>
      <p:sp>
        <p:nvSpPr>
          <p:cNvPr id="52" name="Rectangle 63" descr="밝은 상향 대각선">
            <a:extLst>
              <a:ext uri="{FF2B5EF4-FFF2-40B4-BE49-F238E27FC236}">
                <a16:creationId xmlns:a16="http://schemas.microsoft.com/office/drawing/2014/main" id="{205471AC-1653-4B40-9311-D6ED497FE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1172" y="3104964"/>
            <a:ext cx="3082967" cy="111636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rIns="36000" rtlCol="0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(T1)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 가계부채 증가 및 실질적 주택구입 능력 하락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(T2)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부동산 가격 급등 등 주택시장 불확실성 증대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(T3) COVID-19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장기화로 내수침체 및 실업률 증가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(T4)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공공기관에 대한 사회적가치와 혁신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, ESG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경영요구 </a:t>
            </a:r>
            <a:r>
              <a:rPr lang="ko-KR" altLang="en-US" sz="7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증대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(T5)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분양보증 민간개방 요구 증대와 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HF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등 개인보증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상품 출시 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(T6)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기술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산업간 융합 가속화 및 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IT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민간기업의 금융사업 진출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(T7)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도시재생사업에 대한 적극적인 지자체 및 민간참여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부족 </a:t>
            </a:r>
          </a:p>
        </p:txBody>
      </p:sp>
      <p:sp>
        <p:nvSpPr>
          <p:cNvPr id="53" name="Rectangle 63" descr="밝은 상향 대각선">
            <a:extLst>
              <a:ext uri="{FF2B5EF4-FFF2-40B4-BE49-F238E27FC236}">
                <a16:creationId xmlns:a16="http://schemas.microsoft.com/office/drawing/2014/main" id="{A4670BB9-3E7A-48CB-A404-E261B07BF9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1172" y="4232224"/>
            <a:ext cx="3109679" cy="112988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rIns="3600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(S1)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공적보증 시장내 독보적 시장우위와 전문성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&amp;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노하우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(S2)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주택 및 도시재생의 다양한 금융상품 포트폴리오 확보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(S3)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주택도시기금 전담운영기관 및 공공기관 신뢰성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(S4)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풍부한 현금 유동성 및 안정적 재무구조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(S5)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국내유일 도시재생 보증 및 기금지원 기능 수행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(S6)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주요 경쟁사 대비 낮은 수수료와 </a:t>
            </a:r>
            <a:r>
              <a:rPr kumimoji="0" lang="ko-KR" altLang="en-US" sz="7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보증료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(S7)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전국적인 영업망과 인프라 보유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4" name="Rectangle 63" descr="밝은 상향 대각선">
            <a:extLst>
              <a:ext uri="{FF2B5EF4-FFF2-40B4-BE49-F238E27FC236}">
                <a16:creationId xmlns:a16="http://schemas.microsoft.com/office/drawing/2014/main" id="{D0A7CEE2-4EFF-4F71-B49C-99AFF2FCA1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1172" y="5373688"/>
            <a:ext cx="3164240" cy="102355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rIns="3600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(W1)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주택경기 및 정책에 민감한 사업특성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(W2)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재무 리스크가 큰 보증사업 중심 수입구조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(W3)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사업 및 업무량 급증으로 내부 피로도 증대와 대응력 약화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(W4)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디지털 전환 대응 위한 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IT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인프라 및 역량 미비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(W5)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정책지원 및  조사연구기능 미흡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(W6) 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신규인력 급증으로 숙련도 및 전문성 약화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(W7)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금융지원 중심 역할</a:t>
            </a: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기능 한계</a:t>
            </a:r>
            <a:endParaRPr kumimoji="0" lang="en-US" altLang="ko-KR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44837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43C401-AC3B-4510-9180-FE6AD12CF57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종합적으로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SWOT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분석을 통해 대내외 환경변화에 대응한 </a:t>
            </a:r>
            <a:r>
              <a:rPr lang="en-US" altLang="ko-KR" dirty="0">
                <a:solidFill>
                  <a:prstClr val="black"/>
                </a:solidFill>
              </a:rPr>
              <a:t>12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rPr>
              <a:t>대 전사전략과제를 도출함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85E23E3-42B5-4ED8-A1B0-5DBE0C134A4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sz="1800" dirty="0"/>
              <a:t>[</a:t>
            </a:r>
            <a:r>
              <a:rPr lang="ko-KR" altLang="en-US" sz="1800" dirty="0"/>
              <a:t>참조</a:t>
            </a:r>
            <a:r>
              <a:rPr lang="en-US" altLang="ko-KR" sz="1800" dirty="0"/>
              <a:t>] SWOT </a:t>
            </a:r>
            <a:r>
              <a:rPr lang="ko-KR" altLang="en-US" sz="1800" dirty="0"/>
              <a:t>분석 결과 통한 전략과제 도출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2BCDD116-2981-460B-BD2C-682362C4BC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8091" y="1490919"/>
            <a:ext cx="3010888" cy="28799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S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trength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A4485DA2-A818-4184-B5A4-C83E4555B9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5070" y="1781028"/>
            <a:ext cx="3010888" cy="1325473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square" anchor="ctr"/>
          <a:lstStyle/>
          <a:p>
            <a:pPr marL="139700" marR="0" lvl="0" indent="-139700" algn="l" defTabSz="914400" rtl="0" eaLnBrk="1" fontAlgn="auto" latinLnBrk="1" hangingPunct="1">
              <a:lnSpc>
                <a:spcPts val="13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A6042FBD-6CB5-47BB-8139-CB3C9D476E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1552" y="1772778"/>
            <a:ext cx="2981398" cy="1332153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square" anchor="ctr"/>
          <a:lstStyle/>
          <a:p>
            <a:pPr marL="139700" marR="0" lvl="0" indent="-139700" algn="l" defTabSz="914400" rtl="0" eaLnBrk="1" fontAlgn="auto" latinLnBrk="1" hangingPunct="1">
              <a:lnSpc>
                <a:spcPts val="12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79FD67D2-DFA6-4146-A21B-CFB0C467F6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052" y="1484883"/>
            <a:ext cx="3151284" cy="162004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square" anchor="ctr"/>
          <a:lstStyle/>
          <a:p>
            <a:pPr marL="139700" marR="0" lvl="0" indent="-139700" algn="l" defTabSz="914400" rtl="0" eaLnBrk="1" fontAlgn="auto" latinLnBrk="1" hangingPunct="1">
              <a:lnSpc>
                <a:spcPct val="106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8" name="Line 8">
            <a:extLst>
              <a:ext uri="{FF2B5EF4-FFF2-40B4-BE49-F238E27FC236}">
                <a16:creationId xmlns:a16="http://schemas.microsoft.com/office/drawing/2014/main" id="{AFACFD4F-0307-4F6F-8869-9900C2D57B45}"/>
              </a:ext>
            </a:extLst>
          </p:cNvPr>
          <p:cNvSpPr>
            <a:spLocks noChangeShapeType="1"/>
          </p:cNvSpPr>
          <p:nvPr/>
        </p:nvSpPr>
        <p:spPr bwMode="auto">
          <a:xfrm>
            <a:off x="273052" y="1491456"/>
            <a:ext cx="3148238" cy="1606352"/>
          </a:xfrm>
          <a:prstGeom prst="line">
            <a:avLst/>
          </a:prstGeom>
          <a:solidFill>
            <a:schemeClr val="bg1"/>
          </a:solidFill>
          <a:ln w="6350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>
            <a:outerShdw dist="1796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" name="Text Box 9">
            <a:extLst>
              <a:ext uri="{FF2B5EF4-FFF2-40B4-BE49-F238E27FC236}">
                <a16:creationId xmlns:a16="http://schemas.microsoft.com/office/drawing/2014/main" id="{D8C61521-028D-4FB0-860C-46DDE04890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5938" y="1885969"/>
            <a:ext cx="1275305" cy="292388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내부역량</a:t>
            </a:r>
          </a:p>
        </p:txBody>
      </p:sp>
      <p:sp>
        <p:nvSpPr>
          <p:cNvPr id="10" name="Text Box 10">
            <a:extLst>
              <a:ext uri="{FF2B5EF4-FFF2-40B4-BE49-F238E27FC236}">
                <a16:creationId xmlns:a16="http://schemas.microsoft.com/office/drawing/2014/main" id="{6A1D1F59-2E7C-4A27-B509-3E1A953015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9361" y="2554886"/>
            <a:ext cx="1275305" cy="292388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외부환경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A6B2F1D4-9923-4067-9EB7-AD12CCF07A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1552" y="1484784"/>
            <a:ext cx="2969862" cy="28799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W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eakness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F82EFAAF-EA6E-4381-8D1D-4ACBB8288A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731" y="3152298"/>
            <a:ext cx="2931102" cy="1552864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square" anchor="ctr"/>
          <a:lstStyle/>
          <a:p>
            <a:pPr marL="139700" marR="0" lvl="0" indent="-1397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id="{1406A4B0-AA9C-46D9-B698-9B9A2B6B28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6826" y="4806936"/>
            <a:ext cx="2894463" cy="1675753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square" anchor="ctr"/>
          <a:lstStyle/>
          <a:p>
            <a:pPr marL="139700" marR="0" lvl="0" indent="-139700" algn="l" defTabSz="914400" rtl="0" eaLnBrk="1" fontAlgn="auto" latinLnBrk="1" hangingPunct="1">
              <a:lnSpc>
                <a:spcPts val="12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endParaRPr kumimoji="0" lang="en-US" altLang="ko-KR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id="{C482C513-6AA7-4E6E-86EA-73BD13F8C5AA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-418062" y="5498049"/>
            <a:ext cx="1675337" cy="29311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T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hreats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id="{EFB503B9-D571-458E-9678-9F23552CD98D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-356826" y="3782174"/>
            <a:ext cx="1552864" cy="29311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O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pportunities</a:t>
            </a:r>
            <a:endParaRPr kumimoji="0" lang="en-US" altLang="ko-KR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16" name="Rectangle 63" descr="밝은 상향 대각선">
            <a:extLst>
              <a:ext uri="{FF2B5EF4-FFF2-40B4-BE49-F238E27FC236}">
                <a16:creationId xmlns:a16="http://schemas.microsoft.com/office/drawing/2014/main" id="{E4491F25-7739-4164-A4F0-780C50A14F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5070" y="1853410"/>
            <a:ext cx="3109679" cy="12164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rIns="3600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(S1)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공적보증 시장내 독보적 시장우위와 전문성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&amp;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노하우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(S2)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주택 및 도시재생의 다양한 금융상품 포트폴리오 확보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(S3)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주택도시기금 전담운영기관 및 공공기관 신뢰성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(S4)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풍부한 현금 유성 및 안정적 재무구조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(S5)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국내유일 도시재생 보증 및 기금지원 기능 수행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(S6)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주요 경쟁사 대비 낮은 수수료와 </a:t>
            </a:r>
            <a:r>
              <a:rPr kumimoji="0" lang="ko-KR" altLang="en-US" sz="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보증료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(S7)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전국적인 영업망과 인프라 보유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7" name="Rectangle 63" descr="밝은 상향 대각선">
            <a:extLst>
              <a:ext uri="{FF2B5EF4-FFF2-40B4-BE49-F238E27FC236}">
                <a16:creationId xmlns:a16="http://schemas.microsoft.com/office/drawing/2014/main" id="{6F99B9C1-CB7E-4D1E-961B-5A212BB8BE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232" y="3279991"/>
            <a:ext cx="2912216" cy="13395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rIns="36000" rtlCol="0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(O1)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서민주거안정 위한 공공성 중심 정책기조 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(O2)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정부의 적극적 도시재생 뉴딜정책과 투자 확대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(O3)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양극화 및 주거부담 증대로 서민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실수요자 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      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주거복지 수요 증대 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(O4)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공공주도 대도시권 공급 확대 추진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(O5)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총 가구수 증가 및 수도권 중심 수택수요 증가 전망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(O6)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 노후화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지역 쇠퇴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공동화 확산</a:t>
            </a:r>
            <a:r>
              <a:rPr kumimoji="0" lang="en-US" altLang="ko-KR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도시재생수요증가</a:t>
            </a:r>
            <a:r>
              <a:rPr kumimoji="0" lang="en-US" altLang="ko-KR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(O7) IT, Bigdata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기술 활용 </a:t>
            </a:r>
            <a:r>
              <a:rPr kumimoji="0" lang="ko-KR" altLang="en-US" sz="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언택트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맞춤화 서비스 발전</a:t>
            </a:r>
            <a:endParaRPr kumimoji="0" lang="ko-KR" altLang="en-US" sz="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8" name="Rectangle 63" descr="밝은 상향 대각선">
            <a:extLst>
              <a:ext uri="{FF2B5EF4-FFF2-40B4-BE49-F238E27FC236}">
                <a16:creationId xmlns:a16="http://schemas.microsoft.com/office/drawing/2014/main" id="{C1CEA2E8-E08B-4217-97CA-2BFC1F1554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1553" y="1844824"/>
            <a:ext cx="2895094" cy="122396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rIns="3600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(W1)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주택경기 및 정책에 민감한 사업특성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(W2)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재무 리스크가 큰 보증사업 중심 수입구조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(W3)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사업 및 업무량 급증으로 내부 피로도 증대와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        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고객 대응력 약화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(W4)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디지털 전환 대응 위한 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IT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인프라 및 역량 미비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(W5)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정책지원 및  조사연구기능 미흡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(W6)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신규인력 급증으로 숙련도 및 전문성 약화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(W7)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금융지원 중심 역할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기능 한계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9" name="Rectangle 63" descr="밝은 상향 대각선">
            <a:extLst>
              <a:ext uri="{FF2B5EF4-FFF2-40B4-BE49-F238E27FC236}">
                <a16:creationId xmlns:a16="http://schemas.microsoft.com/office/drawing/2014/main" id="{5D697C62-82FA-49E9-B6D0-5D1F4908EF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581" y="4806521"/>
            <a:ext cx="2845626" cy="164606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72000" rIns="36000" rtlCol="0" anchor="ctr">
            <a:noAutofit/>
          </a:bodyPr>
          <a:lstStyle/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(T1)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가계부채 증가 및 실질적 주택구입 능력 하락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(T2)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부동산 가격 급등 등 주택시장 불확실성 증대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(T3) COVID-19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장기화로 내수침체 및 실업률 증가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(T4)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공공기관에 대한 사회적가치와 혁신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ESG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요구 증대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(T5)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분양보증 민간개방 요구 증대와 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HF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등 개인보증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      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상품 출시 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(T6)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기술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산업간 융합 가속화 및 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IT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민간기업의 금융사업 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     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진출 가속화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(T7)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도시재생사업에 대한 적극적인 지자체 및 민간참여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      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부족 </a:t>
            </a:r>
          </a:p>
        </p:txBody>
      </p: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61085F6B-52F8-4CBB-A83F-86002F3E1CD7}"/>
              </a:ext>
            </a:extLst>
          </p:cNvPr>
          <p:cNvGrpSpPr/>
          <p:nvPr/>
        </p:nvGrpSpPr>
        <p:grpSpPr>
          <a:xfrm>
            <a:off x="3528091" y="3152298"/>
            <a:ext cx="6093323" cy="3336290"/>
            <a:chOff x="3528091" y="3152298"/>
            <a:chExt cx="6093323" cy="3336290"/>
          </a:xfrm>
        </p:grpSpPr>
        <p:sp>
          <p:nvSpPr>
            <p:cNvPr id="20" name="Rectangle 7">
              <a:extLst>
                <a:ext uri="{FF2B5EF4-FFF2-40B4-BE49-F238E27FC236}">
                  <a16:creationId xmlns:a16="http://schemas.microsoft.com/office/drawing/2014/main" id="{D0EF45D3-7376-45E3-911B-F969027223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40016" y="3152298"/>
              <a:ext cx="2981398" cy="1553514"/>
            </a:xfrm>
            <a:prstGeom prst="rect">
              <a:avLst/>
            </a:prstGeom>
            <a:solidFill>
              <a:schemeClr val="bg1"/>
            </a:solidFill>
            <a:ln w="3175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92075" marR="0" lvl="0" indent="-92075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endParaRPr>
            </a:p>
          </p:txBody>
        </p:sp>
        <p:sp>
          <p:nvSpPr>
            <p:cNvPr id="21" name="Rectangle 7">
              <a:extLst>
                <a:ext uri="{FF2B5EF4-FFF2-40B4-BE49-F238E27FC236}">
                  <a16:creationId xmlns:a16="http://schemas.microsoft.com/office/drawing/2014/main" id="{7396A32B-693E-4503-8E7B-37E28255B6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8091" y="3152298"/>
              <a:ext cx="3010887" cy="1552864"/>
            </a:xfrm>
            <a:prstGeom prst="rect">
              <a:avLst/>
            </a:prstGeom>
            <a:solidFill>
              <a:schemeClr val="bg1"/>
            </a:solidFill>
            <a:ln w="3175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92075" marR="0" lvl="0" indent="-92075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endParaRPr>
            </a:p>
          </p:txBody>
        </p:sp>
        <p:sp>
          <p:nvSpPr>
            <p:cNvPr id="22" name="Rectangle 7">
              <a:extLst>
                <a:ext uri="{FF2B5EF4-FFF2-40B4-BE49-F238E27FC236}">
                  <a16:creationId xmlns:a16="http://schemas.microsoft.com/office/drawing/2014/main" id="{97534326-9BAF-4263-A5FE-DBE6A5D84C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0597" y="4812835"/>
              <a:ext cx="3010887" cy="1675753"/>
            </a:xfrm>
            <a:prstGeom prst="rect">
              <a:avLst/>
            </a:prstGeom>
            <a:solidFill>
              <a:schemeClr val="bg1"/>
            </a:solidFill>
            <a:ln w="3175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92075" marR="0" lvl="0" indent="-92075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endParaRPr>
            </a:p>
          </p:txBody>
        </p:sp>
        <p:sp>
          <p:nvSpPr>
            <p:cNvPr id="23" name="Rectangle 7">
              <a:extLst>
                <a:ext uri="{FF2B5EF4-FFF2-40B4-BE49-F238E27FC236}">
                  <a16:creationId xmlns:a16="http://schemas.microsoft.com/office/drawing/2014/main" id="{FA4DCDE9-90F4-4FC0-B25D-E8BFBB045F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40016" y="4812835"/>
              <a:ext cx="2981398" cy="1675753"/>
            </a:xfrm>
            <a:prstGeom prst="rect">
              <a:avLst/>
            </a:prstGeom>
            <a:solidFill>
              <a:schemeClr val="bg1"/>
            </a:solidFill>
            <a:ln w="3175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92075" marR="0" lvl="0" indent="-92075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endParaRPr>
            </a:p>
          </p:txBody>
        </p:sp>
        <p:sp>
          <p:nvSpPr>
            <p:cNvPr id="24" name="AutoShape 74">
              <a:extLst>
                <a:ext uri="{FF2B5EF4-FFF2-40B4-BE49-F238E27FC236}">
                  <a16:creationId xmlns:a16="http://schemas.microsoft.com/office/drawing/2014/main" id="{F31C2E82-A993-4662-B8E0-185B159FB9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21950" y="3226795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서민</a:t>
              </a:r>
              <a:r>
                <a:rPr kumimoji="0" lang="en-US" altLang="ko-KR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·</a:t>
              </a: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실수요자 주거안전망 강화</a:t>
              </a:r>
            </a:p>
          </p:txBody>
        </p:sp>
        <p:sp>
          <p:nvSpPr>
            <p:cNvPr id="25" name="AutoShape 74">
              <a:extLst>
                <a:ext uri="{FF2B5EF4-FFF2-40B4-BE49-F238E27FC236}">
                  <a16:creationId xmlns:a16="http://schemas.microsoft.com/office/drawing/2014/main" id="{EBB1C4EC-5CE1-4FD1-BD60-7B82118ADD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20852" y="3592112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깨끗하고 스마트한 도시전환 촉진</a:t>
              </a:r>
            </a:p>
          </p:txBody>
        </p:sp>
        <p:grpSp>
          <p:nvGrpSpPr>
            <p:cNvPr id="26" name="그룹 111">
              <a:extLst>
                <a:ext uri="{FF2B5EF4-FFF2-40B4-BE49-F238E27FC236}">
                  <a16:creationId xmlns:a16="http://schemas.microsoft.com/office/drawing/2014/main" id="{C57D8299-1126-440B-BEEE-987B5DA3082C}"/>
                </a:ext>
              </a:extLst>
            </p:cNvPr>
            <p:cNvGrpSpPr/>
            <p:nvPr/>
          </p:nvGrpSpPr>
          <p:grpSpPr>
            <a:xfrm>
              <a:off x="6092620" y="4258497"/>
              <a:ext cx="989247" cy="1005202"/>
              <a:chOff x="5768122" y="4080639"/>
              <a:chExt cx="853604" cy="853604"/>
            </a:xfrm>
            <a:solidFill>
              <a:schemeClr val="tx1"/>
            </a:solidFill>
          </p:grpSpPr>
          <p:sp>
            <p:nvSpPr>
              <p:cNvPr id="27" name="타원 32">
                <a:extLst>
                  <a:ext uri="{FF2B5EF4-FFF2-40B4-BE49-F238E27FC236}">
                    <a16:creationId xmlns:a16="http://schemas.microsoft.com/office/drawing/2014/main" id="{67D0C5E1-E8CF-4E57-B732-CD647D099DAE}"/>
                  </a:ext>
                </a:extLst>
              </p:cNvPr>
              <p:cNvSpPr/>
              <p:nvPr/>
            </p:nvSpPr>
            <p:spPr>
              <a:xfrm>
                <a:off x="5768122" y="4080639"/>
                <a:ext cx="853604" cy="85360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57150">
                <a:solidFill>
                  <a:schemeClr val="bg1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endParaRPr>
              </a:p>
            </p:txBody>
          </p:sp>
          <p:sp>
            <p:nvSpPr>
              <p:cNvPr id="28" name="타원 27">
                <a:extLst>
                  <a:ext uri="{FF2B5EF4-FFF2-40B4-BE49-F238E27FC236}">
                    <a16:creationId xmlns:a16="http://schemas.microsoft.com/office/drawing/2014/main" id="{CA9FE357-DA36-47E6-9C23-FC5BB96B7D41}"/>
                  </a:ext>
                </a:extLst>
              </p:cNvPr>
              <p:cNvSpPr/>
              <p:nvPr/>
            </p:nvSpPr>
            <p:spPr>
              <a:xfrm>
                <a:off x="5863256" y="4165437"/>
                <a:ext cx="313880" cy="313880"/>
              </a:xfrm>
              <a:prstGeom prst="ellipse">
                <a:avLst/>
              </a:prstGeom>
              <a:no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나눔고딕" panose="020D0604000000000000" pitchFamily="50" charset="-127"/>
                    <a:ea typeface="나눔고딕" panose="020D0604000000000000" pitchFamily="50" charset="-127"/>
                    <a:cs typeface="+mn-cs"/>
                  </a:rPr>
                  <a:t>SO</a:t>
                </a:r>
                <a:endParaRPr kumimoji="1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endParaRPr>
              </a:p>
            </p:txBody>
          </p:sp>
          <p:sp>
            <p:nvSpPr>
              <p:cNvPr id="29" name="타원 19">
                <a:extLst>
                  <a:ext uri="{FF2B5EF4-FFF2-40B4-BE49-F238E27FC236}">
                    <a16:creationId xmlns:a16="http://schemas.microsoft.com/office/drawing/2014/main" id="{3DC714C4-FC12-4CD9-86A7-45F02F7C5126}"/>
                  </a:ext>
                </a:extLst>
              </p:cNvPr>
              <p:cNvSpPr/>
              <p:nvPr/>
            </p:nvSpPr>
            <p:spPr>
              <a:xfrm>
                <a:off x="5863256" y="4507455"/>
                <a:ext cx="313880" cy="313880"/>
              </a:xfrm>
              <a:prstGeom prst="ellipse">
                <a:avLst/>
              </a:prstGeom>
              <a:no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나눔고딕" panose="020D0604000000000000" pitchFamily="50" charset="-127"/>
                    <a:ea typeface="나눔고딕" panose="020D0604000000000000" pitchFamily="50" charset="-127"/>
                    <a:cs typeface="+mn-cs"/>
                  </a:rPr>
                  <a:t>ST</a:t>
                </a:r>
                <a:endParaRPr kumimoji="1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endParaRPr>
              </a:p>
            </p:txBody>
          </p:sp>
          <p:sp>
            <p:nvSpPr>
              <p:cNvPr id="30" name="타원 29">
                <a:extLst>
                  <a:ext uri="{FF2B5EF4-FFF2-40B4-BE49-F238E27FC236}">
                    <a16:creationId xmlns:a16="http://schemas.microsoft.com/office/drawing/2014/main" id="{C113F6D2-5328-4541-8A76-E645A4E5CA25}"/>
                  </a:ext>
                </a:extLst>
              </p:cNvPr>
              <p:cNvSpPr/>
              <p:nvPr/>
            </p:nvSpPr>
            <p:spPr>
              <a:xfrm>
                <a:off x="6184895" y="4164986"/>
                <a:ext cx="313880" cy="313880"/>
              </a:xfrm>
              <a:prstGeom prst="ellipse">
                <a:avLst/>
              </a:prstGeom>
              <a:no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나눔고딕" panose="020D0604000000000000" pitchFamily="50" charset="-127"/>
                    <a:ea typeface="나눔고딕" panose="020D0604000000000000" pitchFamily="50" charset="-127"/>
                    <a:cs typeface="+mn-cs"/>
                  </a:rPr>
                  <a:t>WO</a:t>
                </a:r>
                <a:endParaRPr kumimoji="1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endParaRPr>
              </a:p>
            </p:txBody>
          </p:sp>
          <p:sp>
            <p:nvSpPr>
              <p:cNvPr id="31" name="타원 30">
                <a:extLst>
                  <a:ext uri="{FF2B5EF4-FFF2-40B4-BE49-F238E27FC236}">
                    <a16:creationId xmlns:a16="http://schemas.microsoft.com/office/drawing/2014/main" id="{AD5C4DFF-C851-4AB9-86BF-09ED5B81604A}"/>
                  </a:ext>
                </a:extLst>
              </p:cNvPr>
              <p:cNvSpPr/>
              <p:nvPr/>
            </p:nvSpPr>
            <p:spPr>
              <a:xfrm>
                <a:off x="6184895" y="4499317"/>
                <a:ext cx="313880" cy="313880"/>
              </a:xfrm>
              <a:prstGeom prst="ellipse">
                <a:avLst/>
              </a:prstGeom>
              <a:no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나눔고딕" panose="020D0604000000000000" pitchFamily="50" charset="-127"/>
                    <a:ea typeface="나눔고딕" panose="020D0604000000000000" pitchFamily="50" charset="-127"/>
                    <a:cs typeface="+mn-cs"/>
                  </a:rPr>
                  <a:t>WT</a:t>
                </a:r>
                <a:endParaRPr kumimoji="1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endParaRPr>
              </a:p>
            </p:txBody>
          </p:sp>
          <p:cxnSp>
            <p:nvCxnSpPr>
              <p:cNvPr id="32" name="직선 연결선 31">
                <a:extLst>
                  <a:ext uri="{FF2B5EF4-FFF2-40B4-BE49-F238E27FC236}">
                    <a16:creationId xmlns:a16="http://schemas.microsoft.com/office/drawing/2014/main" id="{9A4A3BCD-4FDE-4952-A27C-DA9A052263E6}"/>
                  </a:ext>
                </a:extLst>
              </p:cNvPr>
              <p:cNvCxnSpPr/>
              <p:nvPr/>
            </p:nvCxnSpPr>
            <p:spPr>
              <a:xfrm>
                <a:off x="6194924" y="4080639"/>
                <a:ext cx="0" cy="853604"/>
              </a:xfrm>
              <a:prstGeom prst="line">
                <a:avLst/>
              </a:prstGeom>
              <a:grpFill/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직선 연결선 32">
                <a:extLst>
                  <a:ext uri="{FF2B5EF4-FFF2-40B4-BE49-F238E27FC236}">
                    <a16:creationId xmlns:a16="http://schemas.microsoft.com/office/drawing/2014/main" id="{AE632897-31A4-48EF-AAF6-ECAFC0CD8BC1}"/>
                  </a:ext>
                </a:extLst>
              </p:cNvPr>
              <p:cNvCxnSpPr/>
              <p:nvPr/>
            </p:nvCxnSpPr>
            <p:spPr>
              <a:xfrm flipH="1">
                <a:off x="5768122" y="4507441"/>
                <a:ext cx="853604" cy="0"/>
              </a:xfrm>
              <a:prstGeom prst="line">
                <a:avLst/>
              </a:prstGeom>
              <a:grpFill/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4" name="AutoShape 74">
              <a:extLst>
                <a:ext uri="{FF2B5EF4-FFF2-40B4-BE49-F238E27FC236}">
                  <a16:creationId xmlns:a16="http://schemas.microsoft.com/office/drawing/2014/main" id="{66B8FE3A-A59C-439F-B350-D4081C2C4B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37771" y="3248980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주택시장공급 활성화 및 안정화</a:t>
              </a:r>
            </a:p>
          </p:txBody>
        </p:sp>
        <p:sp>
          <p:nvSpPr>
            <p:cNvPr id="35" name="AutoShape 74">
              <a:extLst>
                <a:ext uri="{FF2B5EF4-FFF2-40B4-BE49-F238E27FC236}">
                  <a16:creationId xmlns:a16="http://schemas.microsoft.com/office/drawing/2014/main" id="{EF8122B2-F4F8-4FC6-8589-0AE37A889F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7165" y="3582150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포용적 적극적이행관리로 국민부담 완화</a:t>
              </a:r>
            </a:p>
          </p:txBody>
        </p:sp>
        <p:sp>
          <p:nvSpPr>
            <p:cNvPr id="36" name="AutoShape 74">
              <a:extLst>
                <a:ext uri="{FF2B5EF4-FFF2-40B4-BE49-F238E27FC236}">
                  <a16:creationId xmlns:a16="http://schemas.microsoft.com/office/drawing/2014/main" id="{DEA4D7D4-8A85-4932-B361-62D8B704C0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29984" y="3956782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주거환경 질과 도시활력 제고</a:t>
              </a:r>
            </a:p>
          </p:txBody>
        </p:sp>
        <p:sp>
          <p:nvSpPr>
            <p:cNvPr id="37" name="AutoShape 74">
              <a:extLst>
                <a:ext uri="{FF2B5EF4-FFF2-40B4-BE49-F238E27FC236}">
                  <a16:creationId xmlns:a16="http://schemas.microsoft.com/office/drawing/2014/main" id="{9A72A76E-071A-4806-84CF-ADB2B4231B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6358" y="5707606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환경</a:t>
              </a:r>
              <a:r>
                <a:rPr kumimoji="0" lang="en-US" altLang="ko-KR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·</a:t>
              </a: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사람 존중과 투명한 경영 실천</a:t>
              </a:r>
            </a:p>
          </p:txBody>
        </p:sp>
        <p:sp>
          <p:nvSpPr>
            <p:cNvPr id="38" name="AutoShape 74">
              <a:extLst>
                <a:ext uri="{FF2B5EF4-FFF2-40B4-BE49-F238E27FC236}">
                  <a16:creationId xmlns:a16="http://schemas.microsoft.com/office/drawing/2014/main" id="{8CDF9272-F286-4D57-9C72-1E98B1621A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6359" y="5355648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지속가능 도시재생 거버넌스 구축</a:t>
              </a:r>
            </a:p>
          </p:txBody>
        </p:sp>
        <p:sp>
          <p:nvSpPr>
            <p:cNvPr id="39" name="AutoShape 74">
              <a:extLst>
                <a:ext uri="{FF2B5EF4-FFF2-40B4-BE49-F238E27FC236}">
                  <a16:creationId xmlns:a16="http://schemas.microsoft.com/office/drawing/2014/main" id="{C6184B30-758D-46A1-B925-FC0581C56A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37771" y="5337212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주택도시 금융선도 이니셔티브 확보</a:t>
              </a:r>
            </a:p>
          </p:txBody>
        </p:sp>
        <p:sp>
          <p:nvSpPr>
            <p:cNvPr id="40" name="AutoShape 74">
              <a:extLst>
                <a:ext uri="{FF2B5EF4-FFF2-40B4-BE49-F238E27FC236}">
                  <a16:creationId xmlns:a16="http://schemas.microsoft.com/office/drawing/2014/main" id="{098150AC-5CC6-4343-8735-294006F853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7165" y="5697252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선제적 리스크 관리 구현</a:t>
              </a:r>
            </a:p>
          </p:txBody>
        </p:sp>
        <p:sp>
          <p:nvSpPr>
            <p:cNvPr id="41" name="Text Box 9">
              <a:extLst>
                <a:ext uri="{FF2B5EF4-FFF2-40B4-BE49-F238E27FC236}">
                  <a16:creationId xmlns:a16="http://schemas.microsoft.com/office/drawing/2014/main" id="{104ECF31-3E6F-40B4-AF48-C58E2BAF8D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2692" y="4360748"/>
              <a:ext cx="2021339" cy="292388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300" b="1" i="1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“</a:t>
              </a:r>
              <a:r>
                <a:rPr kumimoji="1" lang="ko-KR" altLang="en-US" sz="1300" b="1" i="1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기회활용 전략＂</a:t>
              </a:r>
            </a:p>
          </p:txBody>
        </p:sp>
        <p:sp>
          <p:nvSpPr>
            <p:cNvPr id="42" name="Text Box 9">
              <a:extLst>
                <a:ext uri="{FF2B5EF4-FFF2-40B4-BE49-F238E27FC236}">
                  <a16:creationId xmlns:a16="http://schemas.microsoft.com/office/drawing/2014/main" id="{BD13CBC3-A01F-4FD9-8FEA-335BE6CE3B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72750" y="4905164"/>
              <a:ext cx="2021339" cy="292388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300" b="1" i="1" u="none" strike="noStrike" kern="0" cap="none" spc="0" normalizeH="0" baseline="0" noProof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“</a:t>
              </a:r>
              <a:r>
                <a:rPr kumimoji="0" lang="ko-KR" altLang="en-US" sz="1300" b="1" i="1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위협극복</a:t>
              </a:r>
              <a:r>
                <a:rPr kumimoji="1" lang="ko-KR" altLang="en-US" sz="1300" b="1" i="1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 전략＂</a:t>
              </a:r>
            </a:p>
          </p:txBody>
        </p:sp>
        <p:sp>
          <p:nvSpPr>
            <p:cNvPr id="43" name="Text Box 9">
              <a:extLst>
                <a:ext uri="{FF2B5EF4-FFF2-40B4-BE49-F238E27FC236}">
                  <a16:creationId xmlns:a16="http://schemas.microsoft.com/office/drawing/2014/main" id="{81FEBE60-5CC9-4373-91F3-E10546FDA08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01028" y="4906458"/>
              <a:ext cx="2021339" cy="292388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300" b="1" i="1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“</a:t>
              </a:r>
              <a:r>
                <a:rPr kumimoji="1" lang="ko-KR" altLang="en-US" sz="1300" b="1" i="1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역량강화 전략＂</a:t>
              </a:r>
            </a:p>
          </p:txBody>
        </p:sp>
        <p:sp>
          <p:nvSpPr>
            <p:cNvPr id="44" name="Text Box 9">
              <a:extLst>
                <a:ext uri="{FF2B5EF4-FFF2-40B4-BE49-F238E27FC236}">
                  <a16:creationId xmlns:a16="http://schemas.microsoft.com/office/drawing/2014/main" id="{87C53F71-81F7-4933-9699-39CE0C0D18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01028" y="4355725"/>
              <a:ext cx="2021339" cy="292388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300" b="1" i="1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“</a:t>
              </a:r>
              <a:r>
                <a:rPr kumimoji="1" lang="ko-KR" altLang="en-US" sz="1300" b="1" i="1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약점보완 전략＂</a:t>
              </a:r>
            </a:p>
          </p:txBody>
        </p:sp>
        <p:sp>
          <p:nvSpPr>
            <p:cNvPr id="45" name="AutoShape 74">
              <a:extLst>
                <a:ext uri="{FF2B5EF4-FFF2-40B4-BE49-F238E27FC236}">
                  <a16:creationId xmlns:a16="http://schemas.microsoft.com/office/drawing/2014/main" id="{8D601B8C-DA57-49E7-B136-735EE2ED2D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7165" y="3935349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국민체감의 맞춤형 금융서비스 구현</a:t>
              </a:r>
            </a:p>
          </p:txBody>
        </p:sp>
        <p:sp>
          <p:nvSpPr>
            <p:cNvPr id="46" name="AutoShape 74">
              <a:extLst>
                <a:ext uri="{FF2B5EF4-FFF2-40B4-BE49-F238E27FC236}">
                  <a16:creationId xmlns:a16="http://schemas.microsoft.com/office/drawing/2014/main" id="{C5A8043E-76E9-4E29-A84A-24CCA180C6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6358" y="6044763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함께 성장하는 나눔 경영 확산</a:t>
              </a:r>
            </a:p>
          </p:txBody>
        </p:sp>
        <p:sp>
          <p:nvSpPr>
            <p:cNvPr id="47" name="AutoShape 74">
              <a:extLst>
                <a:ext uri="{FF2B5EF4-FFF2-40B4-BE49-F238E27FC236}">
                  <a16:creationId xmlns:a16="http://schemas.microsoft.com/office/drawing/2014/main" id="{296101DB-C71D-413F-B0E5-1A4AEBED0D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7165" y="6034409"/>
              <a:ext cx="2807099" cy="278898"/>
            </a:xfrm>
            <a:prstGeom prst="roundRect">
              <a:avLst>
                <a:gd name="adj" fmla="val 19216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혁신적이고 스마트한 조직체질 개선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11439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AD47F27-5554-4DD2-B30F-FAFDF9714FA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新 비전</a:t>
            </a:r>
            <a:r>
              <a:rPr lang="en-US" altLang="ko-KR" dirty="0"/>
              <a:t>(</a:t>
            </a:r>
            <a:r>
              <a:rPr lang="ko-KR" altLang="en-US" dirty="0"/>
              <a:t>안</a:t>
            </a:r>
            <a:r>
              <a:rPr lang="en-US" altLang="ko-KR" dirty="0"/>
              <a:t>)</a:t>
            </a:r>
            <a:r>
              <a:rPr lang="ko-KR" altLang="en-US" dirty="0"/>
              <a:t>은 기존 비전과 비교하여 공유</a:t>
            </a:r>
            <a:r>
              <a:rPr lang="en-US" altLang="ko-KR" dirty="0"/>
              <a:t>·</a:t>
            </a:r>
            <a:r>
              <a:rPr lang="ko-KR" altLang="en-US" dirty="0"/>
              <a:t>간결성을 높이고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en-US" altLang="ko-KR" dirty="0"/>
              <a:t>ESG(</a:t>
            </a:r>
            <a:r>
              <a:rPr lang="ko-KR" altLang="en-US" dirty="0"/>
              <a:t>환경</a:t>
            </a:r>
            <a:r>
              <a:rPr lang="en-US" altLang="ko-KR" dirty="0"/>
              <a:t>,</a:t>
            </a:r>
            <a:r>
              <a:rPr lang="ko-KR" altLang="en-US" dirty="0"/>
              <a:t>사회</a:t>
            </a:r>
            <a:r>
              <a:rPr lang="en-US" altLang="ko-KR" dirty="0"/>
              <a:t>,</a:t>
            </a:r>
            <a:r>
              <a:rPr lang="ko-KR" altLang="en-US" dirty="0"/>
              <a:t>지배구조</a:t>
            </a:r>
            <a:r>
              <a:rPr lang="en-US" altLang="ko-KR" dirty="0"/>
              <a:t>)</a:t>
            </a:r>
            <a:r>
              <a:rPr lang="ko-KR" altLang="en-US" dirty="0"/>
              <a:t>와 지역 및 도시 발전을 위한 금융의 제공가치와 의미를 확장할 수 있는 장점이 있음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CAACD31-468C-46E6-8F97-5E16FFF3F26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비전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(Vision)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_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비전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Statement(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안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) </a:t>
            </a:r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F68BC75-E12D-4D10-A3CB-68673C31FE4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新 비전</a:t>
            </a:r>
            <a:r>
              <a:rPr lang="en-US" altLang="ko-KR" dirty="0"/>
              <a:t>(</a:t>
            </a:r>
            <a:r>
              <a:rPr lang="ko-KR" altLang="en-US" dirty="0"/>
              <a:t>안</a:t>
            </a:r>
            <a:r>
              <a:rPr lang="en-US" altLang="ko-KR" dirty="0"/>
              <a:t>)</a:t>
            </a:r>
            <a:r>
              <a:rPr lang="ko-KR" altLang="en-US" dirty="0"/>
              <a:t>에 대한 </a:t>
            </a:r>
            <a:r>
              <a:rPr lang="en-US" altLang="ko-KR" dirty="0"/>
              <a:t>Statement</a:t>
            </a:r>
            <a:endParaRPr lang="ko-KR" altLang="en-US" dirty="0"/>
          </a:p>
        </p:txBody>
      </p:sp>
      <p:sp>
        <p:nvSpPr>
          <p:cNvPr id="69" name="Rectangle 146">
            <a:extLst>
              <a:ext uri="{FF2B5EF4-FFF2-40B4-BE49-F238E27FC236}">
                <a16:creationId xmlns:a16="http://schemas.microsoft.com/office/drawing/2014/main" id="{FCFD7706-3252-4717-A08C-DD4DC8BFE5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7074" y="2891048"/>
            <a:ext cx="2609088" cy="3238970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75" name="Rectangle 143">
            <a:extLst>
              <a:ext uri="{FF2B5EF4-FFF2-40B4-BE49-F238E27FC236}">
                <a16:creationId xmlns:a16="http://schemas.microsoft.com/office/drawing/2014/main" id="{AF51FDC6-A405-4D32-ABEF-2CF4EE5E8F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6643" y="3474456"/>
            <a:ext cx="3417996" cy="2852544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grpSp>
        <p:nvGrpSpPr>
          <p:cNvPr id="76" name="Group 50">
            <a:extLst>
              <a:ext uri="{FF2B5EF4-FFF2-40B4-BE49-F238E27FC236}">
                <a16:creationId xmlns:a16="http://schemas.microsoft.com/office/drawing/2014/main" id="{51F62709-45EB-4ED0-8599-DE4E021A9236}"/>
              </a:ext>
            </a:extLst>
          </p:cNvPr>
          <p:cNvGrpSpPr>
            <a:grpSpLocks/>
          </p:cNvGrpSpPr>
          <p:nvPr/>
        </p:nvGrpSpPr>
        <p:grpSpPr bwMode="auto">
          <a:xfrm>
            <a:off x="553573" y="1952836"/>
            <a:ext cx="2684098" cy="360362"/>
            <a:chOff x="4526" y="1253"/>
            <a:chExt cx="1360" cy="227"/>
          </a:xfrm>
        </p:grpSpPr>
        <p:sp>
          <p:nvSpPr>
            <p:cNvPr id="77" name="Line 51">
              <a:extLst>
                <a:ext uri="{FF2B5EF4-FFF2-40B4-BE49-F238E27FC236}">
                  <a16:creationId xmlns:a16="http://schemas.microsoft.com/office/drawing/2014/main" id="{7B683DED-78CE-4457-B4DE-846DBFC97A0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26" y="1480"/>
              <a:ext cx="1360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sp>
          <p:nvSpPr>
            <p:cNvPr id="78" name="Rectangle 52">
              <a:extLst>
                <a:ext uri="{FF2B5EF4-FFF2-40B4-BE49-F238E27FC236}">
                  <a16:creationId xmlns:a16="http://schemas.microsoft.com/office/drawing/2014/main" id="{B8272C13-38C4-4CBF-A272-A5B4846B6F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6" y="1253"/>
              <a:ext cx="1360" cy="2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기존 비전 선언문</a:t>
              </a:r>
              <a:r>
                <a:rPr kumimoji="0" lang="en-US" altLang="ko-KR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(As-Is)</a:t>
              </a:r>
              <a:r>
                <a:rPr kumimoji="0" lang="en-US" altLang="ko-KR" sz="1300" b="1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 </a:t>
              </a:r>
            </a:p>
          </p:txBody>
        </p:sp>
      </p:grpSp>
      <p:grpSp>
        <p:nvGrpSpPr>
          <p:cNvPr id="79" name="Group 53">
            <a:extLst>
              <a:ext uri="{FF2B5EF4-FFF2-40B4-BE49-F238E27FC236}">
                <a16:creationId xmlns:a16="http://schemas.microsoft.com/office/drawing/2014/main" id="{58877F8E-C87D-4A39-A788-95AA9E1A8532}"/>
              </a:ext>
            </a:extLst>
          </p:cNvPr>
          <p:cNvGrpSpPr>
            <a:grpSpLocks/>
          </p:cNvGrpSpPr>
          <p:nvPr/>
        </p:nvGrpSpPr>
        <p:grpSpPr bwMode="auto">
          <a:xfrm>
            <a:off x="6614521" y="1952836"/>
            <a:ext cx="2684099" cy="360362"/>
            <a:chOff x="4526" y="1253"/>
            <a:chExt cx="1360" cy="227"/>
          </a:xfrm>
        </p:grpSpPr>
        <p:sp>
          <p:nvSpPr>
            <p:cNvPr id="80" name="Line 54">
              <a:extLst>
                <a:ext uri="{FF2B5EF4-FFF2-40B4-BE49-F238E27FC236}">
                  <a16:creationId xmlns:a16="http://schemas.microsoft.com/office/drawing/2014/main" id="{9A0E2D56-1E96-4CF4-8896-8D95DA0F6D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26" y="1480"/>
              <a:ext cx="1360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sp>
          <p:nvSpPr>
            <p:cNvPr id="81" name="Rectangle 55">
              <a:extLst>
                <a:ext uri="{FF2B5EF4-FFF2-40B4-BE49-F238E27FC236}">
                  <a16:creationId xmlns:a16="http://schemas.microsoft.com/office/drawing/2014/main" id="{B629E38C-89FB-4A4A-9289-A4AE5135D5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6" y="1253"/>
              <a:ext cx="1360" cy="2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新 비전 선언문</a:t>
              </a:r>
              <a:r>
                <a:rPr kumimoji="0" lang="en-US" altLang="ko-KR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(To-Be)</a:t>
              </a:r>
              <a:r>
                <a:rPr kumimoji="0" lang="en-US" altLang="ko-KR" sz="1300" b="1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 </a:t>
              </a:r>
            </a:p>
          </p:txBody>
        </p:sp>
      </p:grpSp>
      <p:sp>
        <p:nvSpPr>
          <p:cNvPr id="82" name="Rectangle 49">
            <a:extLst>
              <a:ext uri="{FF2B5EF4-FFF2-40B4-BE49-F238E27FC236}">
                <a16:creationId xmlns:a16="http://schemas.microsoft.com/office/drawing/2014/main" id="{E87B885F-825A-4815-B93F-4437556D4D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7074" y="2746586"/>
            <a:ext cx="2609088" cy="288925"/>
          </a:xfrm>
          <a:prstGeom prst="rect">
            <a:avLst/>
          </a:prstGeom>
          <a:solidFill>
            <a:schemeClr val="accent5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Vision Building Process</a:t>
            </a:r>
          </a:p>
        </p:txBody>
      </p:sp>
      <p:sp>
        <p:nvSpPr>
          <p:cNvPr id="83" name="AutoShape 104">
            <a:extLst>
              <a:ext uri="{FF2B5EF4-FFF2-40B4-BE49-F238E27FC236}">
                <a16:creationId xmlns:a16="http://schemas.microsoft.com/office/drawing/2014/main" id="{9991AB99-6C9F-4CD4-9DC4-14580E4AC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716" y="2454509"/>
            <a:ext cx="2756928" cy="1731963"/>
          </a:xfrm>
          <a:custGeom>
            <a:avLst/>
            <a:gdLst>
              <a:gd name="T0" fmla="*/ 192598797 w 21600"/>
              <a:gd name="T1" fmla="*/ 0 h 21600"/>
              <a:gd name="T2" fmla="*/ 9594259 w 21600"/>
              <a:gd name="T3" fmla="*/ 68632439 h 21600"/>
              <a:gd name="T4" fmla="*/ 192598797 w 21600"/>
              <a:gd name="T5" fmla="*/ 3809054 h 21600"/>
              <a:gd name="T6" fmla="*/ 375603205 w 21600"/>
              <a:gd name="T7" fmla="*/ 6863243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989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886" y="12690"/>
                </a:moveTo>
                <a:cubicBezTo>
                  <a:pt x="767" y="12067"/>
                  <a:pt x="708" y="11434"/>
                  <a:pt x="708" y="10800"/>
                </a:cubicBezTo>
                <a:cubicBezTo>
                  <a:pt x="708" y="5226"/>
                  <a:pt x="5226" y="708"/>
                  <a:pt x="10800" y="708"/>
                </a:cubicBezTo>
                <a:cubicBezTo>
                  <a:pt x="16373" y="708"/>
                  <a:pt x="20892" y="5226"/>
                  <a:pt x="20892" y="10800"/>
                </a:cubicBezTo>
                <a:cubicBezTo>
                  <a:pt x="20892" y="11434"/>
                  <a:pt x="20832" y="12067"/>
                  <a:pt x="20713" y="12690"/>
                </a:cubicBezTo>
                <a:lnTo>
                  <a:pt x="21408" y="12823"/>
                </a:lnTo>
                <a:cubicBezTo>
                  <a:pt x="21535" y="12156"/>
                  <a:pt x="21600" y="11479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-1" y="11479"/>
                  <a:pt x="64" y="12156"/>
                  <a:pt x="191" y="1282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84" name="Freeform 99">
            <a:extLst>
              <a:ext uri="{FF2B5EF4-FFF2-40B4-BE49-F238E27FC236}">
                <a16:creationId xmlns:a16="http://schemas.microsoft.com/office/drawing/2014/main" id="{85AA81AE-33F3-4B11-9EA8-A22730077B79}"/>
              </a:ext>
            </a:extLst>
          </p:cNvPr>
          <p:cNvSpPr>
            <a:spLocks/>
          </p:cNvSpPr>
          <p:nvPr/>
        </p:nvSpPr>
        <p:spPr bwMode="auto">
          <a:xfrm>
            <a:off x="488999" y="3394310"/>
            <a:ext cx="1008432" cy="1025525"/>
          </a:xfrm>
          <a:custGeom>
            <a:avLst/>
            <a:gdLst>
              <a:gd name="T0" fmla="*/ 0 w 558"/>
              <a:gd name="T1" fmla="*/ 256381 h 768"/>
              <a:gd name="T2" fmla="*/ 985837 w 558"/>
              <a:gd name="T3" fmla="*/ 0 h 768"/>
              <a:gd name="T4" fmla="*/ 424016 w 558"/>
              <a:gd name="T5" fmla="*/ 833239 h 768"/>
              <a:gd name="T6" fmla="*/ 0 w 558"/>
              <a:gd name="T7" fmla="*/ 1025525 h 768"/>
              <a:gd name="T8" fmla="*/ 0 w 558"/>
              <a:gd name="T9" fmla="*/ 256381 h 76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58"/>
              <a:gd name="T16" fmla="*/ 0 h 768"/>
              <a:gd name="T17" fmla="*/ 558 w 558"/>
              <a:gd name="T18" fmla="*/ 768 h 76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58" h="768">
                <a:moveTo>
                  <a:pt x="0" y="192"/>
                </a:moveTo>
                <a:lnTo>
                  <a:pt x="558" y="0"/>
                </a:lnTo>
                <a:lnTo>
                  <a:pt x="240" y="624"/>
                </a:lnTo>
                <a:lnTo>
                  <a:pt x="0" y="768"/>
                </a:lnTo>
                <a:lnTo>
                  <a:pt x="0" y="19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85" name="Freeform 100">
            <a:extLst>
              <a:ext uri="{FF2B5EF4-FFF2-40B4-BE49-F238E27FC236}">
                <a16:creationId xmlns:a16="http://schemas.microsoft.com/office/drawing/2014/main" id="{D615A84C-B04F-4471-8803-876D805243C5}"/>
              </a:ext>
            </a:extLst>
          </p:cNvPr>
          <p:cNvSpPr>
            <a:spLocks/>
          </p:cNvSpPr>
          <p:nvPr/>
        </p:nvSpPr>
        <p:spPr bwMode="auto">
          <a:xfrm flipH="1">
            <a:off x="2395440" y="3394310"/>
            <a:ext cx="1040910" cy="1025525"/>
          </a:xfrm>
          <a:custGeom>
            <a:avLst/>
            <a:gdLst>
              <a:gd name="T0" fmla="*/ 0 w 576"/>
              <a:gd name="T1" fmla="*/ 256381 h 768"/>
              <a:gd name="T2" fmla="*/ 1017587 w 576"/>
              <a:gd name="T3" fmla="*/ 0 h 768"/>
              <a:gd name="T4" fmla="*/ 423995 w 576"/>
              <a:gd name="T5" fmla="*/ 833239 h 768"/>
              <a:gd name="T6" fmla="*/ 0 w 576"/>
              <a:gd name="T7" fmla="*/ 1025525 h 768"/>
              <a:gd name="T8" fmla="*/ 0 w 576"/>
              <a:gd name="T9" fmla="*/ 256381 h 76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"/>
              <a:gd name="T16" fmla="*/ 0 h 768"/>
              <a:gd name="T17" fmla="*/ 576 w 576"/>
              <a:gd name="T18" fmla="*/ 768 h 76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" h="768">
                <a:moveTo>
                  <a:pt x="0" y="192"/>
                </a:moveTo>
                <a:lnTo>
                  <a:pt x="576" y="0"/>
                </a:lnTo>
                <a:lnTo>
                  <a:pt x="240" y="624"/>
                </a:lnTo>
                <a:lnTo>
                  <a:pt x="0" y="768"/>
                </a:lnTo>
                <a:lnTo>
                  <a:pt x="0" y="19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86" name="Freeform 101">
            <a:extLst>
              <a:ext uri="{FF2B5EF4-FFF2-40B4-BE49-F238E27FC236}">
                <a16:creationId xmlns:a16="http://schemas.microsoft.com/office/drawing/2014/main" id="{852DCAA9-5F13-4659-853F-E9496B42B384}"/>
              </a:ext>
            </a:extLst>
          </p:cNvPr>
          <p:cNvSpPr>
            <a:spLocks/>
          </p:cNvSpPr>
          <p:nvPr/>
        </p:nvSpPr>
        <p:spPr bwMode="auto">
          <a:xfrm>
            <a:off x="664378" y="3714985"/>
            <a:ext cx="2596592" cy="773112"/>
          </a:xfrm>
          <a:custGeom>
            <a:avLst/>
            <a:gdLst>
              <a:gd name="T0" fmla="*/ 0 w 1440"/>
              <a:gd name="T1" fmla="*/ 0 h 624"/>
              <a:gd name="T2" fmla="*/ 2538412 w 1440"/>
              <a:gd name="T3" fmla="*/ 0 h 624"/>
              <a:gd name="T4" fmla="*/ 2538412 w 1440"/>
              <a:gd name="T5" fmla="*/ 773112 h 624"/>
              <a:gd name="T6" fmla="*/ 0 w 1440"/>
              <a:gd name="T7" fmla="*/ 773112 h 624"/>
              <a:gd name="T8" fmla="*/ 0 w 1440"/>
              <a:gd name="T9" fmla="*/ 0 h 6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40"/>
              <a:gd name="T16" fmla="*/ 0 h 624"/>
              <a:gd name="T17" fmla="*/ 1440 w 1440"/>
              <a:gd name="T18" fmla="*/ 624 h 62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40" h="624">
                <a:moveTo>
                  <a:pt x="0" y="0"/>
                </a:moveTo>
                <a:lnTo>
                  <a:pt x="1440" y="0"/>
                </a:lnTo>
                <a:lnTo>
                  <a:pt x="1440" y="624"/>
                </a:lnTo>
                <a:lnTo>
                  <a:pt x="0" y="624"/>
                </a:lnTo>
                <a:lnTo>
                  <a:pt x="0" y="0"/>
                </a:lnTo>
                <a:close/>
              </a:path>
            </a:pathLst>
          </a:custGeom>
          <a:solidFill>
            <a:srgbClr val="85C1E6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87" name="Freeform 102">
            <a:extLst>
              <a:ext uri="{FF2B5EF4-FFF2-40B4-BE49-F238E27FC236}">
                <a16:creationId xmlns:a16="http://schemas.microsoft.com/office/drawing/2014/main" id="{83E474B7-CEB2-4144-8DB8-0FBF2E0DE201}"/>
              </a:ext>
            </a:extLst>
          </p:cNvPr>
          <p:cNvSpPr>
            <a:spLocks/>
          </p:cNvSpPr>
          <p:nvPr/>
        </p:nvSpPr>
        <p:spPr bwMode="auto">
          <a:xfrm>
            <a:off x="415925" y="3394310"/>
            <a:ext cx="3166575" cy="320675"/>
          </a:xfrm>
          <a:custGeom>
            <a:avLst/>
            <a:gdLst>
              <a:gd name="T0" fmla="*/ 0 w 1440"/>
              <a:gd name="T1" fmla="*/ 320675 h 240"/>
              <a:gd name="T2" fmla="*/ 761524 w 1440"/>
              <a:gd name="T3" fmla="*/ 0 h 240"/>
              <a:gd name="T4" fmla="*/ 1692275 w 1440"/>
              <a:gd name="T5" fmla="*/ 0 h 240"/>
              <a:gd name="T6" fmla="*/ 2538412 w 1440"/>
              <a:gd name="T7" fmla="*/ 320675 h 240"/>
              <a:gd name="T8" fmla="*/ 0 w 1440"/>
              <a:gd name="T9" fmla="*/ 320675 h 24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40"/>
              <a:gd name="T16" fmla="*/ 0 h 240"/>
              <a:gd name="T17" fmla="*/ 1440 w 1440"/>
              <a:gd name="T18" fmla="*/ 240 h 24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40" h="240">
                <a:moveTo>
                  <a:pt x="0" y="240"/>
                </a:moveTo>
                <a:lnTo>
                  <a:pt x="432" y="0"/>
                </a:lnTo>
                <a:lnTo>
                  <a:pt x="960" y="0"/>
                </a:lnTo>
                <a:lnTo>
                  <a:pt x="1440" y="240"/>
                </a:lnTo>
                <a:lnTo>
                  <a:pt x="0" y="2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88" name="Freeform 103">
            <a:extLst>
              <a:ext uri="{FF2B5EF4-FFF2-40B4-BE49-F238E27FC236}">
                <a16:creationId xmlns:a16="http://schemas.microsoft.com/office/drawing/2014/main" id="{94E3826E-D96F-4588-8762-5087090C2CA1}"/>
              </a:ext>
            </a:extLst>
          </p:cNvPr>
          <p:cNvSpPr>
            <a:spLocks/>
          </p:cNvSpPr>
          <p:nvPr/>
        </p:nvSpPr>
        <p:spPr bwMode="auto">
          <a:xfrm>
            <a:off x="495493" y="3661009"/>
            <a:ext cx="2940856" cy="266599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440" y="0"/>
              </a:cxn>
              <a:cxn ang="0">
                <a:pos x="1440" y="624"/>
              </a:cxn>
              <a:cxn ang="0">
                <a:pos x="0" y="624"/>
              </a:cxn>
              <a:cxn ang="0">
                <a:pos x="0" y="0"/>
              </a:cxn>
            </a:cxnLst>
            <a:rect l="0" t="0" r="r" b="b"/>
            <a:pathLst>
              <a:path w="1440" h="624">
                <a:moveTo>
                  <a:pt x="0" y="0"/>
                </a:moveTo>
                <a:lnTo>
                  <a:pt x="1440" y="0"/>
                </a:lnTo>
                <a:lnTo>
                  <a:pt x="1440" y="624"/>
                </a:lnTo>
                <a:lnTo>
                  <a:pt x="0" y="624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  <a:round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89" name="AutoShape 108">
            <a:extLst>
              <a:ext uri="{FF2B5EF4-FFF2-40B4-BE49-F238E27FC236}">
                <a16:creationId xmlns:a16="http://schemas.microsoft.com/office/drawing/2014/main" id="{5E51C5B0-FE72-468C-8225-98FA02DFAD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103" y="2362300"/>
            <a:ext cx="2879828" cy="1782874"/>
          </a:xfrm>
          <a:custGeom>
            <a:avLst/>
            <a:gdLst>
              <a:gd name="T0" fmla="*/ 192598863 w 21600"/>
              <a:gd name="T1" fmla="*/ 0 h 21600"/>
              <a:gd name="T2" fmla="*/ 9594262 w 21600"/>
              <a:gd name="T3" fmla="*/ 68632439 h 21600"/>
              <a:gd name="T4" fmla="*/ 192598863 w 21600"/>
              <a:gd name="T5" fmla="*/ 3809054 h 21600"/>
              <a:gd name="T6" fmla="*/ 375603336 w 21600"/>
              <a:gd name="T7" fmla="*/ 6863243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989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886" y="12690"/>
                </a:moveTo>
                <a:cubicBezTo>
                  <a:pt x="767" y="12067"/>
                  <a:pt x="708" y="11434"/>
                  <a:pt x="708" y="10800"/>
                </a:cubicBezTo>
                <a:cubicBezTo>
                  <a:pt x="708" y="5226"/>
                  <a:pt x="5226" y="708"/>
                  <a:pt x="10800" y="708"/>
                </a:cubicBezTo>
                <a:cubicBezTo>
                  <a:pt x="16373" y="708"/>
                  <a:pt x="20892" y="5226"/>
                  <a:pt x="20892" y="10800"/>
                </a:cubicBezTo>
                <a:cubicBezTo>
                  <a:pt x="20892" y="11434"/>
                  <a:pt x="20832" y="12067"/>
                  <a:pt x="20713" y="12690"/>
                </a:cubicBezTo>
                <a:lnTo>
                  <a:pt x="21408" y="12823"/>
                </a:lnTo>
                <a:cubicBezTo>
                  <a:pt x="21535" y="12156"/>
                  <a:pt x="21600" y="11479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-1" y="11479"/>
                  <a:pt x="64" y="12156"/>
                  <a:pt x="191" y="1282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0" name="Freeform 110">
            <a:extLst>
              <a:ext uri="{FF2B5EF4-FFF2-40B4-BE49-F238E27FC236}">
                <a16:creationId xmlns:a16="http://schemas.microsoft.com/office/drawing/2014/main" id="{71F66B76-47B6-43EC-8030-3A6D3388D06C}"/>
              </a:ext>
            </a:extLst>
          </p:cNvPr>
          <p:cNvSpPr>
            <a:spLocks/>
          </p:cNvSpPr>
          <p:nvPr/>
        </p:nvSpPr>
        <p:spPr bwMode="auto">
          <a:xfrm>
            <a:off x="6600002" y="3321261"/>
            <a:ext cx="942242" cy="1008062"/>
          </a:xfrm>
          <a:custGeom>
            <a:avLst/>
            <a:gdLst>
              <a:gd name="T0" fmla="*/ 0 w 558"/>
              <a:gd name="T1" fmla="*/ 252015 h 768"/>
              <a:gd name="T2" fmla="*/ 985838 w 558"/>
              <a:gd name="T3" fmla="*/ 0 h 768"/>
              <a:gd name="T4" fmla="*/ 424016 w 558"/>
              <a:gd name="T5" fmla="*/ 819050 h 768"/>
              <a:gd name="T6" fmla="*/ 0 w 558"/>
              <a:gd name="T7" fmla="*/ 1008062 h 768"/>
              <a:gd name="T8" fmla="*/ 0 w 558"/>
              <a:gd name="T9" fmla="*/ 252015 h 76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58"/>
              <a:gd name="T16" fmla="*/ 0 h 768"/>
              <a:gd name="T17" fmla="*/ 558 w 558"/>
              <a:gd name="T18" fmla="*/ 768 h 76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58" h="768">
                <a:moveTo>
                  <a:pt x="0" y="192"/>
                </a:moveTo>
                <a:lnTo>
                  <a:pt x="558" y="0"/>
                </a:lnTo>
                <a:lnTo>
                  <a:pt x="240" y="624"/>
                </a:lnTo>
                <a:lnTo>
                  <a:pt x="0" y="768"/>
                </a:lnTo>
                <a:lnTo>
                  <a:pt x="0" y="19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1" name="Freeform 111">
            <a:extLst>
              <a:ext uri="{FF2B5EF4-FFF2-40B4-BE49-F238E27FC236}">
                <a16:creationId xmlns:a16="http://schemas.microsoft.com/office/drawing/2014/main" id="{838CAC46-9A05-48EC-BD4B-087569167641}"/>
              </a:ext>
            </a:extLst>
          </p:cNvPr>
          <p:cNvSpPr>
            <a:spLocks/>
          </p:cNvSpPr>
          <p:nvPr/>
        </p:nvSpPr>
        <p:spPr bwMode="auto">
          <a:xfrm flipH="1">
            <a:off x="8390412" y="3321261"/>
            <a:ext cx="972588" cy="1025525"/>
          </a:xfrm>
          <a:custGeom>
            <a:avLst/>
            <a:gdLst>
              <a:gd name="T0" fmla="*/ 0 w 576"/>
              <a:gd name="T1" fmla="*/ 256381 h 768"/>
              <a:gd name="T2" fmla="*/ 1017588 w 576"/>
              <a:gd name="T3" fmla="*/ 0 h 768"/>
              <a:gd name="T4" fmla="*/ 423995 w 576"/>
              <a:gd name="T5" fmla="*/ 833239 h 768"/>
              <a:gd name="T6" fmla="*/ 0 w 576"/>
              <a:gd name="T7" fmla="*/ 1025525 h 768"/>
              <a:gd name="T8" fmla="*/ 0 w 576"/>
              <a:gd name="T9" fmla="*/ 256381 h 76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"/>
              <a:gd name="T16" fmla="*/ 0 h 768"/>
              <a:gd name="T17" fmla="*/ 576 w 576"/>
              <a:gd name="T18" fmla="*/ 768 h 76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" h="768">
                <a:moveTo>
                  <a:pt x="0" y="192"/>
                </a:moveTo>
                <a:lnTo>
                  <a:pt x="576" y="0"/>
                </a:lnTo>
                <a:lnTo>
                  <a:pt x="240" y="624"/>
                </a:lnTo>
                <a:lnTo>
                  <a:pt x="0" y="768"/>
                </a:lnTo>
                <a:lnTo>
                  <a:pt x="0" y="19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1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2" name="Freeform 113">
            <a:extLst>
              <a:ext uri="{FF2B5EF4-FFF2-40B4-BE49-F238E27FC236}">
                <a16:creationId xmlns:a16="http://schemas.microsoft.com/office/drawing/2014/main" id="{076E3BE9-63F7-4EA6-8374-0A59970A46BB}"/>
              </a:ext>
            </a:extLst>
          </p:cNvPr>
          <p:cNvSpPr>
            <a:spLocks/>
          </p:cNvSpPr>
          <p:nvPr/>
        </p:nvSpPr>
        <p:spPr bwMode="auto">
          <a:xfrm>
            <a:off x="6448276" y="3281574"/>
            <a:ext cx="2983003" cy="182562"/>
          </a:xfrm>
          <a:custGeom>
            <a:avLst/>
            <a:gdLst>
              <a:gd name="T0" fmla="*/ 0 w 1440"/>
              <a:gd name="T1" fmla="*/ 320675 h 240"/>
              <a:gd name="T2" fmla="*/ 761524 w 1440"/>
              <a:gd name="T3" fmla="*/ 0 h 240"/>
              <a:gd name="T4" fmla="*/ 1692275 w 1440"/>
              <a:gd name="T5" fmla="*/ 0 h 240"/>
              <a:gd name="T6" fmla="*/ 2538412 w 1440"/>
              <a:gd name="T7" fmla="*/ 320675 h 240"/>
              <a:gd name="T8" fmla="*/ 0 w 1440"/>
              <a:gd name="T9" fmla="*/ 320675 h 24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40"/>
              <a:gd name="T16" fmla="*/ 0 h 240"/>
              <a:gd name="T17" fmla="*/ 1440 w 1440"/>
              <a:gd name="T18" fmla="*/ 240 h 24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40" h="240">
                <a:moveTo>
                  <a:pt x="0" y="240"/>
                </a:moveTo>
                <a:lnTo>
                  <a:pt x="432" y="0"/>
                </a:lnTo>
                <a:lnTo>
                  <a:pt x="960" y="0"/>
                </a:lnTo>
                <a:lnTo>
                  <a:pt x="1440" y="240"/>
                </a:lnTo>
                <a:lnTo>
                  <a:pt x="0" y="2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3" name="Text Box 32">
            <a:extLst>
              <a:ext uri="{FF2B5EF4-FFF2-40B4-BE49-F238E27FC236}">
                <a16:creationId xmlns:a16="http://schemas.microsoft.com/office/drawing/2014/main" id="{4C5C0E7B-12D6-4087-9FE4-08AD4E354F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6337" y="2566193"/>
            <a:ext cx="2626880" cy="72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95250" marR="0" lvl="0" indent="-95250" algn="ctr" defTabSz="914400" rtl="0" eaLnBrk="0" fontAlgn="ctr" latinLnBrk="0" hangingPunct="0">
              <a:lnSpc>
                <a:spcPts val="11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None/>
              <a:tabLst/>
              <a:defRPr/>
            </a:pPr>
            <a:r>
              <a:rPr kumimoji="0" lang="ko-KR" altLang="en-US" sz="13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국민 모두에게 힘이 되는</a:t>
            </a:r>
            <a:endParaRPr kumimoji="0" lang="en-US" altLang="ko-KR" sz="13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95250" marR="0" lvl="0" indent="-95250" algn="ctr" defTabSz="914400" rtl="0" eaLnBrk="0" fontAlgn="ctr" latinLnBrk="0" hangingPunct="0">
              <a:lnSpc>
                <a:spcPts val="11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None/>
              <a:tabLst/>
              <a:defRPr/>
            </a:pPr>
            <a:r>
              <a:rPr kumimoji="0" lang="ko-KR" altLang="en-US" sz="13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따뜻하고 </a:t>
            </a:r>
            <a:r>
              <a:rPr lang="ko-KR" altLang="en-US" sz="1300" b="1" i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활기찬</a:t>
            </a:r>
            <a:r>
              <a:rPr kumimoji="0" lang="ko-KR" altLang="en-US" sz="13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금융</a:t>
            </a:r>
            <a:endParaRPr kumimoji="0" lang="en-US" altLang="ko-KR" sz="13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95250" marR="0" lvl="0" indent="-95250" algn="ctr" defTabSz="914400" rtl="0" eaLnBrk="0" fontAlgn="ctr" latinLnBrk="0" hangingPunct="0">
              <a:lnSpc>
                <a:spcPts val="11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None/>
              <a:tabLst/>
              <a:defRPr/>
            </a:pPr>
            <a:r>
              <a:rPr kumimoji="0" lang="en-US" altLang="ko-KR" sz="13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(With HUG)</a:t>
            </a:r>
            <a:r>
              <a:rPr kumimoji="0" lang="ko-KR" altLang="en-US" sz="13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</a:p>
        </p:txBody>
      </p:sp>
      <p:sp>
        <p:nvSpPr>
          <p:cNvPr id="94" name="Freeform 112">
            <a:extLst>
              <a:ext uri="{FF2B5EF4-FFF2-40B4-BE49-F238E27FC236}">
                <a16:creationId xmlns:a16="http://schemas.microsoft.com/office/drawing/2014/main" id="{BC270CF0-7CD4-4978-B3AD-DE7C55E7C5C5}"/>
              </a:ext>
            </a:extLst>
          </p:cNvPr>
          <p:cNvSpPr>
            <a:spLocks/>
          </p:cNvSpPr>
          <p:nvPr/>
        </p:nvSpPr>
        <p:spPr bwMode="auto">
          <a:xfrm>
            <a:off x="6323871" y="3507219"/>
            <a:ext cx="2618694" cy="826996"/>
          </a:xfrm>
          <a:custGeom>
            <a:avLst/>
            <a:gdLst>
              <a:gd name="T0" fmla="*/ 0 w 1440"/>
              <a:gd name="T1" fmla="*/ 0 h 624"/>
              <a:gd name="T2" fmla="*/ 2538413 w 1440"/>
              <a:gd name="T3" fmla="*/ 0 h 624"/>
              <a:gd name="T4" fmla="*/ 2538413 w 1440"/>
              <a:gd name="T5" fmla="*/ 773112 h 624"/>
              <a:gd name="T6" fmla="*/ 0 w 1440"/>
              <a:gd name="T7" fmla="*/ 773112 h 624"/>
              <a:gd name="T8" fmla="*/ 0 w 1440"/>
              <a:gd name="T9" fmla="*/ 0 h 6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40"/>
              <a:gd name="T16" fmla="*/ 0 h 624"/>
              <a:gd name="T17" fmla="*/ 1440 w 1440"/>
              <a:gd name="T18" fmla="*/ 624 h 62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40" h="624">
                <a:moveTo>
                  <a:pt x="0" y="0"/>
                </a:moveTo>
                <a:lnTo>
                  <a:pt x="1440" y="0"/>
                </a:lnTo>
                <a:lnTo>
                  <a:pt x="1440" y="624"/>
                </a:lnTo>
                <a:lnTo>
                  <a:pt x="0" y="624"/>
                </a:lnTo>
                <a:lnTo>
                  <a:pt x="0" y="0"/>
                </a:lnTo>
                <a:close/>
              </a:path>
            </a:pathLst>
          </a:custGeom>
          <a:solidFill>
            <a:srgbClr val="85C1E6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5" name="Freeform 114">
            <a:extLst>
              <a:ext uri="{FF2B5EF4-FFF2-40B4-BE49-F238E27FC236}">
                <a16:creationId xmlns:a16="http://schemas.microsoft.com/office/drawing/2014/main" id="{D0FDEA26-F16D-4F5B-AC86-3C2F9DE1F9D4}"/>
              </a:ext>
            </a:extLst>
          </p:cNvPr>
          <p:cNvSpPr>
            <a:spLocks/>
          </p:cNvSpPr>
          <p:nvPr/>
        </p:nvSpPr>
        <p:spPr bwMode="auto">
          <a:xfrm>
            <a:off x="6254565" y="3503823"/>
            <a:ext cx="3350074" cy="276145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440" y="0"/>
              </a:cxn>
              <a:cxn ang="0">
                <a:pos x="1440" y="624"/>
              </a:cxn>
              <a:cxn ang="0">
                <a:pos x="0" y="624"/>
              </a:cxn>
              <a:cxn ang="0">
                <a:pos x="0" y="0"/>
              </a:cxn>
            </a:cxnLst>
            <a:rect l="0" t="0" r="r" b="b"/>
            <a:pathLst>
              <a:path w="1440" h="624">
                <a:moveTo>
                  <a:pt x="0" y="0"/>
                </a:moveTo>
                <a:lnTo>
                  <a:pt x="1440" y="0"/>
                </a:lnTo>
                <a:lnTo>
                  <a:pt x="1440" y="624"/>
                </a:lnTo>
                <a:lnTo>
                  <a:pt x="0" y="624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prstShdw prst="shdw18" dist="17961" dir="13500000">
              <a:schemeClr val="bg1">
                <a:gamma/>
                <a:shade val="60000"/>
                <a:invGamma/>
              </a:schemeClr>
            </a:prstShdw>
          </a:effectLst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6" name="Line 154">
            <a:extLst>
              <a:ext uri="{FF2B5EF4-FFF2-40B4-BE49-F238E27FC236}">
                <a16:creationId xmlns:a16="http://schemas.microsoft.com/office/drawing/2014/main" id="{9C5CAAFF-AB22-4962-A1B5-096EFEDC4B80}"/>
              </a:ext>
            </a:extLst>
          </p:cNvPr>
          <p:cNvSpPr>
            <a:spLocks noChangeShapeType="1"/>
          </p:cNvSpPr>
          <p:nvPr/>
        </p:nvSpPr>
        <p:spPr bwMode="auto">
          <a:xfrm>
            <a:off x="3237671" y="2313199"/>
            <a:ext cx="344142" cy="465567"/>
          </a:xfrm>
          <a:prstGeom prst="line">
            <a:avLst/>
          </a:prstGeom>
          <a:noFill/>
          <a:ln w="9525">
            <a:solidFill>
              <a:srgbClr val="808080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7" name="Line 155">
            <a:extLst>
              <a:ext uri="{FF2B5EF4-FFF2-40B4-BE49-F238E27FC236}">
                <a16:creationId xmlns:a16="http://schemas.microsoft.com/office/drawing/2014/main" id="{35DC610C-D61F-496F-B5C5-3953C95AB2E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177136" y="2313198"/>
            <a:ext cx="438901" cy="456561"/>
          </a:xfrm>
          <a:prstGeom prst="line">
            <a:avLst/>
          </a:prstGeom>
          <a:noFill/>
          <a:ln w="9525">
            <a:solidFill>
              <a:srgbClr val="808080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9" name="Rectangle 13">
            <a:extLst>
              <a:ext uri="{FF2B5EF4-FFF2-40B4-BE49-F238E27FC236}">
                <a16:creationId xmlns:a16="http://schemas.microsoft.com/office/drawing/2014/main" id="{E8C5A2CC-E481-4E29-BA4A-2A9ECA41F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813" y="4959182"/>
            <a:ext cx="822375" cy="47721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808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적합성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평가</a:t>
            </a:r>
          </a:p>
        </p:txBody>
      </p:sp>
      <p:sp>
        <p:nvSpPr>
          <p:cNvPr id="100" name="Rectangle 13">
            <a:extLst>
              <a:ext uri="{FF2B5EF4-FFF2-40B4-BE49-F238E27FC236}">
                <a16:creationId xmlns:a16="http://schemas.microsoft.com/office/drawing/2014/main" id="{6D21F330-142D-46F4-AC58-462D180016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813" y="3770073"/>
            <a:ext cx="822375" cy="47721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808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비전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Pool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도출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1" name="Rectangle 13">
            <a:extLst>
              <a:ext uri="{FF2B5EF4-FFF2-40B4-BE49-F238E27FC236}">
                <a16:creationId xmlns:a16="http://schemas.microsoft.com/office/drawing/2014/main" id="{43A9A3B7-B0CC-4754-9DB8-2F5A29E582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813" y="3165687"/>
            <a:ext cx="822375" cy="47721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808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비전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지향점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도출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2" name="Rectangle 13">
            <a:extLst>
              <a:ext uri="{FF2B5EF4-FFF2-40B4-BE49-F238E27FC236}">
                <a16:creationId xmlns:a16="http://schemas.microsoft.com/office/drawing/2014/main" id="{9D184A03-92D3-44E2-8112-169797183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813" y="4366594"/>
            <a:ext cx="822375" cy="47721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808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비전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선호도조사</a:t>
            </a:r>
          </a:p>
        </p:txBody>
      </p:sp>
      <p:sp>
        <p:nvSpPr>
          <p:cNvPr id="103" name="Text Box 32">
            <a:extLst>
              <a:ext uri="{FF2B5EF4-FFF2-40B4-BE49-F238E27FC236}">
                <a16:creationId xmlns:a16="http://schemas.microsoft.com/office/drawing/2014/main" id="{144BB44A-F08F-4FDD-8764-5E1860649F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5954" y="3826333"/>
            <a:ext cx="2115823" cy="377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95250" marR="0" lvl="0" indent="-95250" algn="l" defTabSz="914400" rtl="0" eaLnBrk="0" fontAlgn="ctr" latinLnBrk="0" hangingPunct="0">
              <a:lnSpc>
                <a:spcPts val="11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Char char="¡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비전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Pool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도출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용역사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및 벤치마킹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의견수렴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</a:p>
        </p:txBody>
      </p:sp>
      <p:sp>
        <p:nvSpPr>
          <p:cNvPr id="104" name="Text Box 32">
            <a:extLst>
              <a:ext uri="{FF2B5EF4-FFF2-40B4-BE49-F238E27FC236}">
                <a16:creationId xmlns:a16="http://schemas.microsoft.com/office/drawing/2014/main" id="{BB22038F-E32B-4F51-B0EA-525DBD987A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5955" y="4371945"/>
            <a:ext cx="1739174" cy="390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95250" marR="0" lvl="0" indent="-95250" algn="l" defTabSz="914400" rtl="0" eaLnBrk="0" fontAlgn="ctr" latinLnBrk="0" hangingPunct="0">
              <a:lnSpc>
                <a:spcPts val="8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Char char="¡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내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/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외부 선호도 조사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(10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0" fontAlgn="ctr" latinLnBrk="0" hangingPunct="0">
              <a:lnSpc>
                <a:spcPts val="8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*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모바일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웹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서비스 방식</a:t>
            </a:r>
          </a:p>
        </p:txBody>
      </p:sp>
      <p:sp>
        <p:nvSpPr>
          <p:cNvPr id="105" name="Text Box 32">
            <a:extLst>
              <a:ext uri="{FF2B5EF4-FFF2-40B4-BE49-F238E27FC236}">
                <a16:creationId xmlns:a16="http://schemas.microsoft.com/office/drawing/2014/main" id="{855726D1-6C84-4E0A-B77C-5278EDA332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81579" y="4938778"/>
            <a:ext cx="1901861" cy="437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95250" marR="0" lvl="0" indent="-95250" algn="l" defTabSz="914400" rtl="0" eaLnBrk="0" fontAlgn="ctr" latinLnBrk="0" hangingPunct="0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Char char="¡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비전 후보군 선정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(4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</a:p>
          <a:p>
            <a:pPr marL="95250" marR="0" lvl="0" indent="-95250" algn="l" defTabSz="914400" rtl="0" eaLnBrk="0" fontAlgn="ctr" latinLnBrk="0" hangingPunct="0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Char char="¡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평가기준별 적합성 평가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6" name="Line 147">
            <a:extLst>
              <a:ext uri="{FF2B5EF4-FFF2-40B4-BE49-F238E27FC236}">
                <a16:creationId xmlns:a16="http://schemas.microsoft.com/office/drawing/2014/main" id="{9E613798-6847-4537-BB5C-C3BA9F6A5CE7}"/>
              </a:ext>
            </a:extLst>
          </p:cNvPr>
          <p:cNvSpPr>
            <a:spLocks noChangeShapeType="1"/>
          </p:cNvSpPr>
          <p:nvPr/>
        </p:nvSpPr>
        <p:spPr bwMode="auto">
          <a:xfrm>
            <a:off x="3994518" y="3652080"/>
            <a:ext cx="0" cy="11930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7" name="Line 148">
            <a:extLst>
              <a:ext uri="{FF2B5EF4-FFF2-40B4-BE49-F238E27FC236}">
                <a16:creationId xmlns:a16="http://schemas.microsoft.com/office/drawing/2014/main" id="{298DEDBF-775E-4C3B-B1B6-DD6B6A223D2A}"/>
              </a:ext>
            </a:extLst>
          </p:cNvPr>
          <p:cNvSpPr>
            <a:spLocks noChangeShapeType="1"/>
          </p:cNvSpPr>
          <p:nvPr/>
        </p:nvSpPr>
        <p:spPr bwMode="auto">
          <a:xfrm>
            <a:off x="3994518" y="4247290"/>
            <a:ext cx="0" cy="11930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8" name="Line 149">
            <a:extLst>
              <a:ext uri="{FF2B5EF4-FFF2-40B4-BE49-F238E27FC236}">
                <a16:creationId xmlns:a16="http://schemas.microsoft.com/office/drawing/2014/main" id="{015ABB2F-78F9-4A71-B7FE-0818C8B09E87}"/>
              </a:ext>
            </a:extLst>
          </p:cNvPr>
          <p:cNvSpPr>
            <a:spLocks noChangeShapeType="1"/>
          </p:cNvSpPr>
          <p:nvPr/>
        </p:nvSpPr>
        <p:spPr bwMode="auto">
          <a:xfrm>
            <a:off x="3994518" y="4841189"/>
            <a:ext cx="0" cy="11930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9" name="Rectangle 13">
            <a:extLst>
              <a:ext uri="{FF2B5EF4-FFF2-40B4-BE49-F238E27FC236}">
                <a16:creationId xmlns:a16="http://schemas.microsoft.com/office/drawing/2014/main" id="{2D7FF286-F937-44A3-9194-F6FA5F386B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813" y="5545547"/>
            <a:ext cx="822375" cy="47721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808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경영진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의견수렴</a:t>
            </a:r>
          </a:p>
        </p:txBody>
      </p:sp>
      <p:cxnSp>
        <p:nvCxnSpPr>
          <p:cNvPr id="110" name="직선 화살표 연결선 109">
            <a:extLst>
              <a:ext uri="{FF2B5EF4-FFF2-40B4-BE49-F238E27FC236}">
                <a16:creationId xmlns:a16="http://schemas.microsoft.com/office/drawing/2014/main" id="{0F3B80A6-3C13-48BB-80CC-DD7422443205}"/>
              </a:ext>
            </a:extLst>
          </p:cNvPr>
          <p:cNvCxnSpPr>
            <a:stCxn id="99" idx="2"/>
            <a:endCxn id="109" idx="0"/>
          </p:cNvCxnSpPr>
          <p:nvPr/>
        </p:nvCxnSpPr>
        <p:spPr>
          <a:xfrm>
            <a:off x="3993001" y="5436398"/>
            <a:ext cx="0" cy="109149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Box 32">
            <a:extLst>
              <a:ext uri="{FF2B5EF4-FFF2-40B4-BE49-F238E27FC236}">
                <a16:creationId xmlns:a16="http://schemas.microsoft.com/office/drawing/2014/main" id="{98114AB4-2022-451D-8D0D-78F5CEC3DE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7566" y="5557014"/>
            <a:ext cx="1901861" cy="437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95250" marR="0" lvl="0" indent="-95250" algn="l" defTabSz="914400" rtl="0" eaLnBrk="0" fontAlgn="ctr" latinLnBrk="0" hangingPunct="0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Char char="¡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경영진 의견수렴 및 확정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95250" marR="0" lvl="0" indent="-95250" algn="l" defTabSz="914400" rtl="0" eaLnBrk="0" fontAlgn="ctr" latinLnBrk="0" hangingPunct="0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Char char="¡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최종 비전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안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선정</a:t>
            </a:r>
          </a:p>
        </p:txBody>
      </p:sp>
      <p:sp>
        <p:nvSpPr>
          <p:cNvPr id="112" name="Text Box 32">
            <a:extLst>
              <a:ext uri="{FF2B5EF4-FFF2-40B4-BE49-F238E27FC236}">
                <a16:creationId xmlns:a16="http://schemas.microsoft.com/office/drawing/2014/main" id="{283D7B14-76F3-49D7-9BED-E67B66F2E7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6617" y="3080895"/>
            <a:ext cx="2005788" cy="628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95250" marR="0" lvl="0" indent="-95250" algn="l" defTabSz="914400" rtl="0" eaLnBrk="0" fontAlgn="ctr" latinLnBrk="0" hangingPunct="0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Char char="¡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설립목적과 미션에 기반한 비전지향점 도출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95250" marR="0" lvl="0" indent="-95250" algn="l" defTabSz="914400" rtl="0" eaLnBrk="0" fontAlgn="ctr" latinLnBrk="0" hangingPunct="0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Char char="¡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비전 주요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Keyword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도출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5" name="직사각형 114">
            <a:extLst>
              <a:ext uri="{FF2B5EF4-FFF2-40B4-BE49-F238E27FC236}">
                <a16:creationId xmlns:a16="http://schemas.microsoft.com/office/drawing/2014/main" id="{6996B7A5-D46B-4E95-95F7-3EF710D5D2D5}"/>
              </a:ext>
            </a:extLst>
          </p:cNvPr>
          <p:cNvSpPr/>
          <p:nvPr/>
        </p:nvSpPr>
        <p:spPr bwMode="auto">
          <a:xfrm>
            <a:off x="6305718" y="3524124"/>
            <a:ext cx="682667" cy="49143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6800" rIns="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국민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모두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에게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힘이 되는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cxnSp>
        <p:nvCxnSpPr>
          <p:cNvPr id="116" name="직선 연결선 115">
            <a:extLst>
              <a:ext uri="{FF2B5EF4-FFF2-40B4-BE49-F238E27FC236}">
                <a16:creationId xmlns:a16="http://schemas.microsoft.com/office/drawing/2014/main" id="{2079219F-61C1-40D7-A10A-61A371AF8607}"/>
              </a:ext>
            </a:extLst>
          </p:cNvPr>
          <p:cNvCxnSpPr>
            <a:cxnSpLocks/>
          </p:cNvCxnSpPr>
          <p:nvPr/>
        </p:nvCxnSpPr>
        <p:spPr>
          <a:xfrm flipV="1">
            <a:off x="6282643" y="5446513"/>
            <a:ext cx="2961515" cy="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Text Box 32">
            <a:extLst>
              <a:ext uri="{FF2B5EF4-FFF2-40B4-BE49-F238E27FC236}">
                <a16:creationId xmlns:a16="http://schemas.microsoft.com/office/drawing/2014/main" id="{F869DFDA-F47B-4F38-AD3F-DF79621DE4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471" y="2631241"/>
            <a:ext cx="2948614" cy="763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95250" marR="0" lvl="0" indent="-95250" algn="ctr" defTabSz="914400" rtl="0" eaLnBrk="0" fontAlgn="ctr" latinLnBrk="0" hangingPunct="0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None/>
              <a:tabLst/>
              <a:defRPr/>
            </a:pPr>
            <a:r>
              <a:rPr kumimoji="0" lang="ko-KR" altLang="en-US" sz="13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사는 곳을 든든하게</a:t>
            </a:r>
            <a:r>
              <a:rPr kumimoji="0" lang="en-US" altLang="ko-KR" sz="13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</a:p>
          <a:p>
            <a:pPr marL="95250" marR="0" lvl="0" indent="-95250" algn="ctr" defTabSz="914400" rtl="0" eaLnBrk="0" fontAlgn="ctr" latinLnBrk="0" hangingPunct="0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None/>
              <a:tabLst/>
              <a:defRPr/>
            </a:pPr>
            <a:r>
              <a:rPr kumimoji="0" lang="ko-KR" altLang="en-US" sz="13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삶을 행복하게</a:t>
            </a:r>
            <a:endParaRPr kumimoji="0" lang="en-US" altLang="ko-KR" sz="13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95250" marR="0" lvl="0" indent="-95250" algn="ctr" defTabSz="914400" rtl="0" eaLnBrk="0" fontAlgn="ctr" latinLnBrk="0" hangingPunct="0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 2" pitchFamily="18" charset="2"/>
              <a:buNone/>
              <a:tabLst/>
              <a:defRPr/>
            </a:pPr>
            <a:r>
              <a:rPr kumimoji="0" lang="ko-KR" altLang="en-US" sz="13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금융의 </a:t>
            </a:r>
            <a:r>
              <a:rPr kumimoji="0" lang="en-US" altLang="ko-KR" sz="13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HUB, </a:t>
            </a:r>
            <a:r>
              <a:rPr kumimoji="0" lang="ko-KR" altLang="en-US" sz="13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국민을 </a:t>
            </a:r>
            <a:r>
              <a:rPr kumimoji="0" lang="en-US" altLang="ko-KR" sz="13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HUG</a:t>
            </a:r>
            <a:endParaRPr kumimoji="0" lang="ko-KR" altLang="en-US" sz="13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8" name="직사각형 117">
            <a:extLst>
              <a:ext uri="{FF2B5EF4-FFF2-40B4-BE49-F238E27FC236}">
                <a16:creationId xmlns:a16="http://schemas.microsoft.com/office/drawing/2014/main" id="{20B7B979-1222-4F5B-B220-1D465EFE996A}"/>
              </a:ext>
            </a:extLst>
          </p:cNvPr>
          <p:cNvSpPr/>
          <p:nvPr/>
        </p:nvSpPr>
        <p:spPr bwMode="auto">
          <a:xfrm>
            <a:off x="543592" y="3753069"/>
            <a:ext cx="848593" cy="5747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36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사는 곳을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든든하게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9" name="직사각형 118">
            <a:extLst>
              <a:ext uri="{FF2B5EF4-FFF2-40B4-BE49-F238E27FC236}">
                <a16:creationId xmlns:a16="http://schemas.microsoft.com/office/drawing/2014/main" id="{27850421-F48F-40A7-8B7A-2B95C7B35398}"/>
              </a:ext>
            </a:extLst>
          </p:cNvPr>
          <p:cNvSpPr/>
          <p:nvPr/>
        </p:nvSpPr>
        <p:spPr bwMode="auto">
          <a:xfrm>
            <a:off x="540011" y="4376522"/>
            <a:ext cx="848593" cy="5747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36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금융의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HUB</a:t>
            </a:r>
          </a:p>
        </p:txBody>
      </p:sp>
      <p:sp>
        <p:nvSpPr>
          <p:cNvPr id="120" name="직사각형 119">
            <a:extLst>
              <a:ext uri="{FF2B5EF4-FFF2-40B4-BE49-F238E27FC236}">
                <a16:creationId xmlns:a16="http://schemas.microsoft.com/office/drawing/2014/main" id="{E2D09043-C45E-4976-B3ED-EC959536C189}"/>
              </a:ext>
            </a:extLst>
          </p:cNvPr>
          <p:cNvSpPr/>
          <p:nvPr/>
        </p:nvSpPr>
        <p:spPr bwMode="auto">
          <a:xfrm>
            <a:off x="540011" y="5032719"/>
            <a:ext cx="848593" cy="5747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36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삶을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행복하게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1" name="직사각형 120">
            <a:extLst>
              <a:ext uri="{FF2B5EF4-FFF2-40B4-BE49-F238E27FC236}">
                <a16:creationId xmlns:a16="http://schemas.microsoft.com/office/drawing/2014/main" id="{5D9C2CE8-38BF-4871-B928-D26109BCC10E}"/>
              </a:ext>
            </a:extLst>
          </p:cNvPr>
          <p:cNvSpPr/>
          <p:nvPr/>
        </p:nvSpPr>
        <p:spPr bwMode="auto">
          <a:xfrm>
            <a:off x="536430" y="5699892"/>
            <a:ext cx="848593" cy="5747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36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국민을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HUG</a:t>
            </a:r>
          </a:p>
        </p:txBody>
      </p:sp>
      <p:sp>
        <p:nvSpPr>
          <p:cNvPr id="122" name="직사각형 121">
            <a:extLst>
              <a:ext uri="{FF2B5EF4-FFF2-40B4-BE49-F238E27FC236}">
                <a16:creationId xmlns:a16="http://schemas.microsoft.com/office/drawing/2014/main" id="{EEEE0B08-8FBF-4BBE-85F7-B533E69188AB}"/>
              </a:ext>
            </a:extLst>
          </p:cNvPr>
          <p:cNvSpPr/>
          <p:nvPr/>
        </p:nvSpPr>
        <p:spPr bwMode="auto">
          <a:xfrm>
            <a:off x="6312354" y="4123805"/>
            <a:ext cx="535667" cy="124929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36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따뜻한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금융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3" name="직사각형 122">
            <a:extLst>
              <a:ext uri="{FF2B5EF4-FFF2-40B4-BE49-F238E27FC236}">
                <a16:creationId xmlns:a16="http://schemas.microsoft.com/office/drawing/2014/main" id="{5E4521BA-B002-457F-855C-07FA1FD787E5}"/>
              </a:ext>
            </a:extLst>
          </p:cNvPr>
          <p:cNvSpPr/>
          <p:nvPr/>
        </p:nvSpPr>
        <p:spPr bwMode="auto">
          <a:xfrm>
            <a:off x="6300728" y="5518115"/>
            <a:ext cx="519673" cy="6844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36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활기찬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금융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cxnSp>
        <p:nvCxnSpPr>
          <p:cNvPr id="124" name="직선 연결선 123">
            <a:extLst>
              <a:ext uri="{FF2B5EF4-FFF2-40B4-BE49-F238E27FC236}">
                <a16:creationId xmlns:a16="http://schemas.microsoft.com/office/drawing/2014/main" id="{AF413D92-67AF-4023-9D6D-70D9C7B9EE95}"/>
              </a:ext>
            </a:extLst>
          </p:cNvPr>
          <p:cNvCxnSpPr>
            <a:cxnSpLocks/>
          </p:cNvCxnSpPr>
          <p:nvPr/>
        </p:nvCxnSpPr>
        <p:spPr>
          <a:xfrm flipV="1">
            <a:off x="6312354" y="4075866"/>
            <a:ext cx="3320596" cy="120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Text Box 32">
            <a:extLst>
              <a:ext uri="{FF2B5EF4-FFF2-40B4-BE49-F238E27FC236}">
                <a16:creationId xmlns:a16="http://schemas.microsoft.com/office/drawing/2014/main" id="{9FF41B99-1B34-4F84-BC64-B4B4F997B6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1012" y="3826333"/>
            <a:ext cx="2013999" cy="423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44450" rIns="36000" bIns="44450">
            <a:spAutoFit/>
          </a:bodyPr>
          <a:lstStyle/>
          <a:p>
            <a:pPr marL="90488" marR="0" lvl="0" indent="-90488" algn="l" defTabSz="914400" rtl="0" eaLnBrk="0" fontAlgn="ctr" latinLnBrk="0" hangingPunct="0">
              <a:lnSpc>
                <a:spcPts val="13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기관의 핵심업무 영역인 주거복지 및 도시재생 활성화 지원</a:t>
            </a:r>
          </a:p>
        </p:txBody>
      </p:sp>
      <p:sp>
        <p:nvSpPr>
          <p:cNvPr id="126" name="Text Box 32">
            <a:extLst>
              <a:ext uri="{FF2B5EF4-FFF2-40B4-BE49-F238E27FC236}">
                <a16:creationId xmlns:a16="http://schemas.microsoft.com/office/drawing/2014/main" id="{3DD77877-E3D9-4B9F-9445-A4EA98639E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9275" y="4415095"/>
            <a:ext cx="2013999" cy="423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44450" rIns="36000" bIns="44450">
            <a:spAutoFit/>
          </a:bodyPr>
          <a:lstStyle/>
          <a:p>
            <a:pPr marL="90488" marR="0" lvl="0" indent="-90488" algn="l" defTabSz="914400" rtl="0" eaLnBrk="0" fontAlgn="ctr" latinLnBrk="0" hangingPunct="0">
              <a:lnSpc>
                <a:spcPts val="13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금융지원 기능을 중심으로 한 중간자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연결자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역할 강조</a:t>
            </a:r>
          </a:p>
        </p:txBody>
      </p:sp>
      <p:sp>
        <p:nvSpPr>
          <p:cNvPr id="127" name="Text Box 32">
            <a:extLst>
              <a:ext uri="{FF2B5EF4-FFF2-40B4-BE49-F238E27FC236}">
                <a16:creationId xmlns:a16="http://schemas.microsoft.com/office/drawing/2014/main" id="{CD29C09C-9703-4179-8BA1-1753C6C4BA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5418" y="5086473"/>
            <a:ext cx="2013999" cy="423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44450" rIns="36000" bIns="44450">
            <a:spAutoFit/>
          </a:bodyPr>
          <a:lstStyle/>
          <a:p>
            <a:pPr marL="90488" marR="0" lvl="0" indent="-90488" algn="l" defTabSz="914400" rtl="0" eaLnBrk="0" fontAlgn="ctr" latinLnBrk="0" hangingPunct="0">
              <a:lnSpc>
                <a:spcPts val="13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기관 설립목적인 국민 삶의 </a:t>
            </a:r>
            <a:r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질 향상에 이바지함을 반영함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8" name="Text Box 32">
            <a:extLst>
              <a:ext uri="{FF2B5EF4-FFF2-40B4-BE49-F238E27FC236}">
                <a16:creationId xmlns:a16="http://schemas.microsoft.com/office/drawing/2014/main" id="{746F25A0-7138-48D2-AE80-6FDF7049BC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686" y="5773927"/>
            <a:ext cx="2013999" cy="423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44450" rIns="36000" bIns="44450">
            <a:spAutoFit/>
          </a:bodyPr>
          <a:lstStyle/>
          <a:p>
            <a:pPr marL="90488" marR="0" lvl="0" indent="-90488" algn="l" defTabSz="914400" rtl="0" eaLnBrk="0" fontAlgn="ctr" latinLnBrk="0" hangingPunct="0">
              <a:lnSpc>
                <a:spcPts val="13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공공기관으로서 궁극적으로 국민을 위한 서비스 지향을 강조</a:t>
            </a:r>
          </a:p>
        </p:txBody>
      </p:sp>
      <p:cxnSp>
        <p:nvCxnSpPr>
          <p:cNvPr id="129" name="직선 연결선 128">
            <a:extLst>
              <a:ext uri="{FF2B5EF4-FFF2-40B4-BE49-F238E27FC236}">
                <a16:creationId xmlns:a16="http://schemas.microsoft.com/office/drawing/2014/main" id="{59049875-75F5-444E-BD09-C70666E42347}"/>
              </a:ext>
            </a:extLst>
          </p:cNvPr>
          <p:cNvCxnSpPr>
            <a:cxnSpLocks/>
          </p:cNvCxnSpPr>
          <p:nvPr/>
        </p:nvCxnSpPr>
        <p:spPr>
          <a:xfrm flipV="1">
            <a:off x="1420064" y="4343658"/>
            <a:ext cx="1879222" cy="764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직선 연결선 129">
            <a:extLst>
              <a:ext uri="{FF2B5EF4-FFF2-40B4-BE49-F238E27FC236}">
                <a16:creationId xmlns:a16="http://schemas.microsoft.com/office/drawing/2014/main" id="{4A6B29DA-2458-44A3-9AB5-A35EF4931C3B}"/>
              </a:ext>
            </a:extLst>
          </p:cNvPr>
          <p:cNvCxnSpPr>
            <a:cxnSpLocks/>
          </p:cNvCxnSpPr>
          <p:nvPr/>
        </p:nvCxnSpPr>
        <p:spPr>
          <a:xfrm flipV="1">
            <a:off x="1424608" y="4978461"/>
            <a:ext cx="1879222" cy="764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직선 연결선 130">
            <a:extLst>
              <a:ext uri="{FF2B5EF4-FFF2-40B4-BE49-F238E27FC236}">
                <a16:creationId xmlns:a16="http://schemas.microsoft.com/office/drawing/2014/main" id="{FF71A0BB-F46E-4617-AF88-349AC91E16A4}"/>
              </a:ext>
            </a:extLst>
          </p:cNvPr>
          <p:cNvCxnSpPr>
            <a:cxnSpLocks/>
          </p:cNvCxnSpPr>
          <p:nvPr/>
        </p:nvCxnSpPr>
        <p:spPr>
          <a:xfrm flipV="1">
            <a:off x="1430191" y="5652746"/>
            <a:ext cx="1879222" cy="764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Text Box 32">
            <a:extLst>
              <a:ext uri="{FF2B5EF4-FFF2-40B4-BE49-F238E27FC236}">
                <a16:creationId xmlns:a16="http://schemas.microsoft.com/office/drawing/2014/main" id="{28D0C963-3136-4AD5-B19C-6C5CD1EA2D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8180" y="3537012"/>
            <a:ext cx="2566919" cy="474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44450" rIns="36000" bIns="44450">
            <a:spAutoFit/>
          </a:bodyPr>
          <a:lstStyle/>
          <a:p>
            <a:pPr marL="90488" marR="0" lvl="0" indent="-90488" algn="l" defTabSz="914400" rtl="0" eaLnBrk="0" fontAlgn="ctr" latinLnBrk="0" hangingPunct="0">
              <a:lnSpc>
                <a:spcPts val="10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국민에게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보다 나은 행복한 주거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도시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환경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만들어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주거환경 및 삶의 질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높이고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자산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재산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보호</a:t>
            </a:r>
            <a:r>
              <a:rPr lang="ko-KR" altLang="en-US" sz="800" dirty="0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함 </a:t>
            </a:r>
            <a:r>
              <a:rPr lang="ko-KR" altLang="en-US" sz="800" dirty="0" err="1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으로써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 모두에게 힘이 되는 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공적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금융 </a:t>
            </a:r>
          </a:p>
        </p:txBody>
      </p:sp>
      <p:sp>
        <p:nvSpPr>
          <p:cNvPr id="133" name="Text Box 32">
            <a:extLst>
              <a:ext uri="{FF2B5EF4-FFF2-40B4-BE49-F238E27FC236}">
                <a16:creationId xmlns:a16="http://schemas.microsoft.com/office/drawing/2014/main" id="{80566726-5CBC-4A00-9DC3-2B2D72136F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362" y="4137022"/>
            <a:ext cx="2696647" cy="1272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44450" rIns="36000" bIns="44450">
            <a:spAutoFit/>
          </a:bodyPr>
          <a:lstStyle/>
          <a:p>
            <a:pPr marL="90488" marR="0" lvl="0" indent="-90488" algn="l" defTabSz="914400" rtl="0" eaLnBrk="0" fontAlgn="ctr" latinLnBrk="0" hangingPunct="0">
              <a:lnSpc>
                <a:spcPts val="9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주거복지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맞춤화 보증지원 통한 국민의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주거안전망 확충 </a:t>
            </a:r>
            <a:r>
              <a:rPr lang="ko-KR" altLang="en-US" sz="800" b="1" dirty="0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및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임차인 보호</a:t>
            </a:r>
            <a:r>
              <a:rPr lang="ko-KR" altLang="en-US" sz="800" dirty="0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와 </a:t>
            </a:r>
            <a:r>
              <a:rPr lang="en-US" altLang="ko-KR" sz="800" dirty="0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서민 </a:t>
            </a: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실수요자와 취약계층 중심의  금융지원 강화</a:t>
            </a:r>
            <a:endParaRPr lang="en-US" altLang="ko-KR" sz="800" dirty="0">
              <a:solidFill>
                <a:prstClr val="black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90488" marR="0" lvl="0" indent="-90488" algn="l" defTabSz="914400" rtl="0" eaLnBrk="0" fontAlgn="ctr" latinLnBrk="0" hangingPunct="0">
              <a:lnSpc>
                <a:spcPts val="9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시장안정화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투명하고 체계적인 고분양가 제도운영과 지방주택 미분양관리 등을 통한  주택시장 안정화와 임대주택공급 활성화 통한 주거 안전망  확충 </a:t>
            </a:r>
            <a:endParaRPr kumimoji="0" lang="en-US" altLang="ko-KR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90488" marR="0" lvl="0" indent="-90488" algn="l" defTabSz="914400" rtl="0" eaLnBrk="0" fontAlgn="ctr" latinLnBrk="0" hangingPunct="0">
              <a:lnSpc>
                <a:spcPts val="9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(ESG)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자연과 환경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사회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그리고</a:t>
            </a: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도시와 지역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함께 성장하고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투명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공정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하고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스마트한 금융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통해 국민이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믿고 신뢰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할 수 있고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사랑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받는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따뜻한 금융</a:t>
            </a:r>
          </a:p>
        </p:txBody>
      </p:sp>
      <p:sp>
        <p:nvSpPr>
          <p:cNvPr id="134" name="Text Box 32">
            <a:extLst>
              <a:ext uri="{FF2B5EF4-FFF2-40B4-BE49-F238E27FC236}">
                <a16:creationId xmlns:a16="http://schemas.microsoft.com/office/drawing/2014/main" id="{E6E8B8FE-689D-4B21-AF09-29B15AD99F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1593" y="5519928"/>
            <a:ext cx="2716187" cy="741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44450" rIns="36000" bIns="44450">
            <a:spAutoFit/>
          </a:bodyPr>
          <a:lstStyle/>
          <a:p>
            <a:pPr marL="90488" marR="0" lvl="0" indent="-90488" algn="l" defTabSz="914400" rtl="0" eaLnBrk="0" fontAlgn="ctr" latinLnBrk="0" hangingPunct="0">
              <a:lnSpc>
                <a:spcPts val="9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800" b="1" dirty="0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도시</a:t>
            </a:r>
            <a:r>
              <a:rPr lang="en-US" altLang="ko-KR" sz="800" b="1" dirty="0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</a:t>
            </a:r>
            <a:r>
              <a:rPr lang="ko-KR" altLang="en-US" sz="800" b="1" dirty="0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지역경쟁력제고</a:t>
            </a:r>
            <a:r>
              <a:rPr lang="en-US" altLang="ko-KR" sz="800" b="1" dirty="0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kumimoji="0" lang="ko-KR" altLang="en-US" sz="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지역쇠퇴</a:t>
            </a:r>
            <a:r>
              <a:rPr lang="en-US" altLang="ko-KR" sz="800" b="1" dirty="0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·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소멸 방지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와 쇠퇴한 구도심 활성화를 통해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도시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지역 활력과 경쟁력 제고</a:t>
            </a:r>
            <a:endParaRPr kumimoji="0" lang="en-US" altLang="ko-KR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90488" marR="0" lvl="0" indent="-90488" algn="l" defTabSz="914400" rtl="0" eaLnBrk="0" fontAlgn="ctr" latinLnBrk="0" hangingPunct="0">
              <a:lnSpc>
                <a:spcPts val="900"/>
              </a:lnSpc>
              <a:spcBef>
                <a:spcPct val="5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사회 통합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도시파편화에 따른 저소득층 주거지분리 가속화 해소와 주거환경 개선을 통한 보다 쾌적하고 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활기찬 도시 금융 실현</a:t>
            </a:r>
          </a:p>
        </p:txBody>
      </p:sp>
    </p:spTree>
    <p:extLst>
      <p:ext uri="{BB962C8B-B14F-4D97-AF65-F5344CB8AC3E}">
        <p14:creationId xmlns:p14="http://schemas.microsoft.com/office/powerpoint/2010/main" val="3330094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E364D85-C120-47B3-8181-2723CD17F3F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대내외 주요 요구가치와 내부 설문조사를 기반으로 </a:t>
            </a:r>
            <a:r>
              <a:rPr lang="en-US" altLang="ko-KR" dirty="0"/>
              <a:t>4</a:t>
            </a:r>
            <a:r>
              <a:rPr lang="ko-KR" altLang="en-US" dirty="0"/>
              <a:t>개 핵심가치를 도출하였으며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en-US" altLang="ko-KR" dirty="0"/>
              <a:t>HUG</a:t>
            </a:r>
            <a:r>
              <a:rPr lang="ko-KR" altLang="en-US" dirty="0"/>
              <a:t>인이 가져야 할 핵심가치</a:t>
            </a:r>
            <a:r>
              <a:rPr lang="en-US" altLang="ko-KR" dirty="0"/>
              <a:t>, </a:t>
            </a:r>
            <a:r>
              <a:rPr lang="ko-KR" altLang="en-US" dirty="0"/>
              <a:t>즉 </a:t>
            </a:r>
            <a:r>
              <a:rPr lang="en-US" altLang="ko-KR" dirty="0"/>
              <a:t>HUG-Way</a:t>
            </a:r>
            <a:r>
              <a:rPr lang="ko-KR" altLang="en-US" dirty="0"/>
              <a:t>를 「</a:t>
            </a:r>
            <a:r>
              <a:rPr lang="en-US" altLang="ko-KR" dirty="0"/>
              <a:t>H</a:t>
            </a:r>
            <a:r>
              <a:rPr lang="en-US" altLang="ko-KR" sz="900" dirty="0"/>
              <a:t>ug</a:t>
            </a:r>
            <a:r>
              <a:rPr lang="en-US" altLang="ko-KR" dirty="0"/>
              <a:t>-TOP</a:t>
            </a:r>
            <a:r>
              <a:rPr lang="ko-KR" altLang="en-US" sz="800" dirty="0"/>
              <a:t>이 되자 </a:t>
            </a:r>
            <a:r>
              <a:rPr lang="ko-KR" altLang="en-US" dirty="0"/>
              <a:t>」로 설정함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E7B6428-25F3-41F7-AEDE-A416AEC138D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핵심가치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(Core Value)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_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핵심가치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(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안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)</a:t>
            </a:r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E77FD22-54E1-4B11-BFAE-2EAC3724899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핵심가치 개념 및 의미</a:t>
            </a:r>
          </a:p>
        </p:txBody>
      </p:sp>
      <p:sp>
        <p:nvSpPr>
          <p:cNvPr id="7" name="Oval 8">
            <a:extLst>
              <a:ext uri="{FF2B5EF4-FFF2-40B4-BE49-F238E27FC236}">
                <a16:creationId xmlns:a16="http://schemas.microsoft.com/office/drawing/2014/main" id="{A92CFEEE-AA0F-4898-AB13-C4E5FF6389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557" y="5298593"/>
            <a:ext cx="763292" cy="93136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BASE</a:t>
            </a:r>
          </a:p>
        </p:txBody>
      </p:sp>
      <p:sp>
        <p:nvSpPr>
          <p:cNvPr id="8" name="Text Box 9">
            <a:extLst>
              <a:ext uri="{FF2B5EF4-FFF2-40B4-BE49-F238E27FC236}">
                <a16:creationId xmlns:a16="http://schemas.microsoft.com/office/drawing/2014/main" id="{62E184E0-F6AB-4A82-9EE3-762D9695AD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4568" y="5298593"/>
            <a:ext cx="1587555" cy="900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우리는 미래를 위한    </a:t>
            </a:r>
            <a:r>
              <a:rPr kumimoji="0" lang="ko-KR" altLang="en-US" sz="105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열린사고</a:t>
            </a:r>
            <a:r>
              <a:rPr kumimoji="0" lang="ko-KR" alt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를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 통해         </a:t>
            </a:r>
            <a:r>
              <a:rPr kumimoji="0" lang="ko-KR" altLang="en-US" sz="1050" b="0" i="0" u="none" strike="noStrike" kern="1200" cap="none" spc="-10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변화와 혁신을 선도하고 </a:t>
            </a: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소통과 화합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의 조직문화를 기반으로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</p:txBody>
      </p:sp>
      <p:sp>
        <p:nvSpPr>
          <p:cNvPr id="9" name="Oval 10">
            <a:extLst>
              <a:ext uri="{FF2B5EF4-FFF2-40B4-BE49-F238E27FC236}">
                <a16:creationId xmlns:a16="http://schemas.microsoft.com/office/drawing/2014/main" id="{B9CF4A0A-D2ED-44F4-9EB8-91FF82D09C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81" y="3863432"/>
            <a:ext cx="763292" cy="92372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DRIVER</a:t>
            </a:r>
          </a:p>
        </p:txBody>
      </p:sp>
      <p:sp>
        <p:nvSpPr>
          <p:cNvPr id="10" name="Oval 13">
            <a:extLst>
              <a:ext uri="{FF2B5EF4-FFF2-40B4-BE49-F238E27FC236}">
                <a16:creationId xmlns:a16="http://schemas.microsoft.com/office/drawing/2014/main" id="{D834EC06-9CEF-4087-811F-4235145EE7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81" y="2537529"/>
            <a:ext cx="763292" cy="891472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RESULT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CD11DDF6-38F4-4727-A6C0-F24F87DF3902}"/>
              </a:ext>
            </a:extLst>
          </p:cNvPr>
          <p:cNvGrpSpPr/>
          <p:nvPr/>
        </p:nvGrpSpPr>
        <p:grpSpPr>
          <a:xfrm>
            <a:off x="2669531" y="4602687"/>
            <a:ext cx="2005948" cy="1613513"/>
            <a:chOff x="4674427" y="2505663"/>
            <a:chExt cx="2160000" cy="1440000"/>
          </a:xfrm>
          <a:solidFill>
            <a:schemeClr val="bg1">
              <a:lumMod val="9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3" name="이등변 삼각형 12">
              <a:extLst>
                <a:ext uri="{FF2B5EF4-FFF2-40B4-BE49-F238E27FC236}">
                  <a16:creationId xmlns:a16="http://schemas.microsoft.com/office/drawing/2014/main" id="{DF740E71-4B0C-419A-96CD-3B86E400ABFF}"/>
                </a:ext>
              </a:extLst>
            </p:cNvPr>
            <p:cNvSpPr/>
            <p:nvPr/>
          </p:nvSpPr>
          <p:spPr>
            <a:xfrm>
              <a:off x="4674427" y="2505663"/>
              <a:ext cx="2160000" cy="1440000"/>
            </a:xfrm>
            <a:prstGeom prst="triangle">
              <a:avLst/>
            </a:prstGeom>
            <a:grpFill/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sp>
          <p:nvSpPr>
            <p:cNvPr id="14" name="Text Box 16">
              <a:extLst>
                <a:ext uri="{FF2B5EF4-FFF2-40B4-BE49-F238E27FC236}">
                  <a16:creationId xmlns:a16="http://schemas.microsoft.com/office/drawing/2014/main" id="{B53A7156-FF46-4832-B5AE-A7782F8AE2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76596" y="3137645"/>
              <a:ext cx="1163637" cy="7376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3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열린사고</a:t>
              </a:r>
              <a:endParaRPr kumimoji="0" lang="ko-KR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  <a:p>
              <a:pPr marL="0" marR="0" lvl="0" indent="0" algn="ctr" defTabSz="914400" rtl="0" eaLnBrk="0" fontAlgn="auto" latinLnBrk="1" hangingPunct="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(</a:t>
              </a:r>
              <a:r>
                <a:rPr kumimoji="0" lang="en-US" altLang="ko-KR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anose="020B0A04020102020204" pitchFamily="34" charset="0"/>
                  <a:ea typeface="나눔고딕" panose="020D0604000000000000" pitchFamily="50" charset="-127"/>
                  <a:cs typeface="+mn-cs"/>
                </a:rPr>
                <a:t>O</a:t>
              </a:r>
              <a:r>
                <a:rPr kumimoji="0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pen-Mind)</a:t>
              </a:r>
            </a:p>
          </p:txBody>
        </p:sp>
      </p:grpSp>
      <p:sp>
        <p:nvSpPr>
          <p:cNvPr id="15" name="이등변 삼각형 14">
            <a:extLst>
              <a:ext uri="{FF2B5EF4-FFF2-40B4-BE49-F238E27FC236}">
                <a16:creationId xmlns:a16="http://schemas.microsoft.com/office/drawing/2014/main" id="{0487398E-BDF0-4557-80E2-93915ACEDF43}"/>
              </a:ext>
            </a:extLst>
          </p:cNvPr>
          <p:cNvSpPr/>
          <p:nvPr/>
        </p:nvSpPr>
        <p:spPr>
          <a:xfrm flipV="1">
            <a:off x="3806660" y="4518195"/>
            <a:ext cx="1969024" cy="1613513"/>
          </a:xfrm>
          <a:prstGeom prst="triangl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6" name="이등변 삼각형 15">
            <a:extLst>
              <a:ext uri="{FF2B5EF4-FFF2-40B4-BE49-F238E27FC236}">
                <a16:creationId xmlns:a16="http://schemas.microsoft.com/office/drawing/2014/main" id="{9F65ADB6-1485-491C-B516-964A2FD618C8}"/>
              </a:ext>
            </a:extLst>
          </p:cNvPr>
          <p:cNvSpPr/>
          <p:nvPr/>
        </p:nvSpPr>
        <p:spPr>
          <a:xfrm>
            <a:off x="3782900" y="2759815"/>
            <a:ext cx="1969024" cy="1613512"/>
          </a:xfrm>
          <a:prstGeom prst="triangl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24003BBA-91CF-4B29-B545-4AC82027A3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103" y="4652535"/>
            <a:ext cx="1060754" cy="684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신뢰</a:t>
            </a:r>
            <a:r>
              <a:rPr kumimoji="0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공정 </a:t>
            </a:r>
            <a:endParaRPr kumimoji="0" lang="ko-KR" alt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0" fontAlgn="auto" latinLnBrk="1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en-US" altLang="ko-KR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T</a:t>
            </a:r>
            <a:r>
              <a:rPr kumimoji="0" lang="en-US" altLang="ko-KR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rust&amp;fairness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64577285-14DC-4D59-AB0E-C5E1D0D28C7E}"/>
              </a:ext>
            </a:extLst>
          </p:cNvPr>
          <p:cNvGrpSpPr/>
          <p:nvPr/>
        </p:nvGrpSpPr>
        <p:grpSpPr>
          <a:xfrm>
            <a:off x="4898615" y="4602687"/>
            <a:ext cx="1969024" cy="1613513"/>
            <a:chOff x="4674427" y="2505663"/>
            <a:chExt cx="2160000" cy="1440000"/>
          </a:xfrm>
          <a:solidFill>
            <a:schemeClr val="bg1">
              <a:lumMod val="9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9" name="이등변 삼각형 18">
              <a:extLst>
                <a:ext uri="{FF2B5EF4-FFF2-40B4-BE49-F238E27FC236}">
                  <a16:creationId xmlns:a16="http://schemas.microsoft.com/office/drawing/2014/main" id="{EB1BF695-1D47-4646-B9A3-9C95623AA545}"/>
                </a:ext>
              </a:extLst>
            </p:cNvPr>
            <p:cNvSpPr/>
            <p:nvPr/>
          </p:nvSpPr>
          <p:spPr>
            <a:xfrm>
              <a:off x="4674427" y="2505663"/>
              <a:ext cx="2160000" cy="1440000"/>
            </a:xfrm>
            <a:prstGeom prst="triangle">
              <a:avLst/>
            </a:prstGeom>
            <a:grpFill/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t" anchorCtr="0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endParaRPr>
            </a:p>
          </p:txBody>
        </p:sp>
        <p:sp>
          <p:nvSpPr>
            <p:cNvPr id="20" name="Text Box 16">
              <a:extLst>
                <a:ext uri="{FF2B5EF4-FFF2-40B4-BE49-F238E27FC236}">
                  <a16:creationId xmlns:a16="http://schemas.microsoft.com/office/drawing/2014/main" id="{E852CCCB-0C52-47C4-9B11-BE5B5F1AE3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72858" y="3141415"/>
              <a:ext cx="1313355" cy="758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소통</a:t>
              </a:r>
              <a:r>
                <a:rPr kumimoji="0" lang="en-US" altLang="ko-KR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·</a:t>
              </a:r>
              <a:r>
                <a:rPr kumimoji="0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화합</a:t>
              </a:r>
              <a:r>
                <a:rPr kumimoji="0" lang="en-US" altLang="ko-KR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/>
              </a:r>
              <a:br>
                <a:rPr kumimoji="0" lang="en-US" altLang="ko-KR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</a:br>
              <a:r>
                <a:rPr kumimoji="0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(</a:t>
              </a:r>
              <a:r>
                <a:rPr kumimoji="0" lang="en-US" altLang="ko-KR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anose="020B0A04020102020204" pitchFamily="34" charset="0"/>
                  <a:ea typeface="나눔고딕" panose="020D0604000000000000" pitchFamily="50" charset="-127"/>
                  <a:cs typeface="+mn-cs"/>
                </a:rPr>
                <a:t>H</a:t>
              </a:r>
              <a:r>
                <a:rPr kumimoji="0" lang="en-US" altLang="ko-KR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armony</a:t>
              </a:r>
              <a:r>
                <a:rPr kumimoji="0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+mn-cs"/>
                </a:rPr>
                <a:t>)</a:t>
              </a:r>
            </a:p>
          </p:txBody>
        </p:sp>
      </p:grpSp>
      <p:sp>
        <p:nvSpPr>
          <p:cNvPr id="29" name="왼쪽 대괄호 28">
            <a:extLst>
              <a:ext uri="{FF2B5EF4-FFF2-40B4-BE49-F238E27FC236}">
                <a16:creationId xmlns:a16="http://schemas.microsoft.com/office/drawing/2014/main" id="{5F90219E-1991-4258-9C8B-F17639F285C4}"/>
              </a:ext>
            </a:extLst>
          </p:cNvPr>
          <p:cNvSpPr/>
          <p:nvPr/>
        </p:nvSpPr>
        <p:spPr bwMode="auto">
          <a:xfrm>
            <a:off x="7106487" y="5566312"/>
            <a:ext cx="63544" cy="707004"/>
          </a:xfrm>
          <a:prstGeom prst="leftBracket">
            <a:avLst/>
          </a:prstGeom>
          <a:noFill/>
          <a:ln w="38100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marL="0" marR="0" lvl="0" indent="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ko-KR" altLang="en-US" sz="1200" b="0" i="0" u="none" strike="noStrike" kern="1200" cap="none" spc="-10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cxnSp>
        <p:nvCxnSpPr>
          <p:cNvPr id="31" name="연결선: 꺾임 30">
            <a:extLst>
              <a:ext uri="{FF2B5EF4-FFF2-40B4-BE49-F238E27FC236}">
                <a16:creationId xmlns:a16="http://schemas.microsoft.com/office/drawing/2014/main" id="{888E9C4B-103A-4BE5-91CB-8D65DECF9FD3}"/>
              </a:ext>
            </a:extLst>
          </p:cNvPr>
          <p:cNvCxnSpPr>
            <a:cxnSpLocks/>
            <a:stCxn id="43" idx="1"/>
            <a:endCxn id="14" idx="0"/>
          </p:cNvCxnSpPr>
          <p:nvPr/>
        </p:nvCxnSpPr>
        <p:spPr>
          <a:xfrm rot="10800000" flipV="1">
            <a:off x="3676208" y="4871696"/>
            <a:ext cx="3411370" cy="439123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연결선: 꺾임 31">
            <a:extLst>
              <a:ext uri="{FF2B5EF4-FFF2-40B4-BE49-F238E27FC236}">
                <a16:creationId xmlns:a16="http://schemas.microsoft.com/office/drawing/2014/main" id="{91A8126F-EDF4-424E-BEC0-7F94C56C4668}"/>
              </a:ext>
            </a:extLst>
          </p:cNvPr>
          <p:cNvCxnSpPr>
            <a:cxnSpLocks/>
            <a:stCxn id="29" idx="1"/>
            <a:endCxn id="20" idx="0"/>
          </p:cNvCxnSpPr>
          <p:nvPr/>
        </p:nvCxnSpPr>
        <p:spPr>
          <a:xfrm rot="10800000">
            <a:off x="5860437" y="5315044"/>
            <a:ext cx="1246050" cy="604770"/>
          </a:xfrm>
          <a:prstGeom prst="bentConnector4">
            <a:avLst>
              <a:gd name="adj1" fmla="val 12045"/>
              <a:gd name="adj2" fmla="val 104306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연결선: 꺾임 32">
            <a:extLst>
              <a:ext uri="{FF2B5EF4-FFF2-40B4-BE49-F238E27FC236}">
                <a16:creationId xmlns:a16="http://schemas.microsoft.com/office/drawing/2014/main" id="{2A3C25B7-4DE8-4F26-BADA-57AB8FA0E570}"/>
              </a:ext>
            </a:extLst>
          </p:cNvPr>
          <p:cNvCxnSpPr>
            <a:cxnSpLocks/>
            <a:stCxn id="44" idx="1"/>
            <a:endCxn id="17" idx="0"/>
          </p:cNvCxnSpPr>
          <p:nvPr/>
        </p:nvCxnSpPr>
        <p:spPr>
          <a:xfrm rot="10800000" flipV="1">
            <a:off x="4816480" y="3854509"/>
            <a:ext cx="2271098" cy="798025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연결선: 꺾임 33">
            <a:extLst>
              <a:ext uri="{FF2B5EF4-FFF2-40B4-BE49-F238E27FC236}">
                <a16:creationId xmlns:a16="http://schemas.microsoft.com/office/drawing/2014/main" id="{B6573CEA-0A9E-49CA-9035-E7B851A648BB}"/>
              </a:ext>
            </a:extLst>
          </p:cNvPr>
          <p:cNvCxnSpPr>
            <a:cxnSpLocks/>
            <a:stCxn id="45" idx="1"/>
            <a:endCxn id="40" idx="0"/>
          </p:cNvCxnSpPr>
          <p:nvPr/>
        </p:nvCxnSpPr>
        <p:spPr>
          <a:xfrm rot="10800000" flipV="1">
            <a:off x="4821999" y="2925178"/>
            <a:ext cx="2274004" cy="467818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이등변 삼각형 101">
            <a:extLst>
              <a:ext uri="{FF2B5EF4-FFF2-40B4-BE49-F238E27FC236}">
                <a16:creationId xmlns:a16="http://schemas.microsoft.com/office/drawing/2014/main" id="{F766E94F-E73C-4A64-93F5-1C07A07B6D96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814356" y="4884217"/>
            <a:ext cx="1330332" cy="340982"/>
          </a:xfrm>
          <a:prstGeom prst="triangle">
            <a:avLst/>
          </a:prstGeom>
          <a:gradFill>
            <a:gsLst>
              <a:gs pos="0">
                <a:sysClr val="windowText" lastClr="000000">
                  <a:lumMod val="65000"/>
                  <a:lumOff val="35000"/>
                </a:sysClr>
              </a:gs>
              <a:gs pos="100000">
                <a:sysClr val="window" lastClr="FFFFFF"/>
              </a:gs>
            </a:gsLst>
            <a:lin ang="5400000" scaled="0"/>
          </a:gradFill>
          <a:ln w="3175">
            <a:noFill/>
            <a:miter lim="800000"/>
            <a:headEnd/>
            <a:tailEnd/>
          </a:ln>
          <a:effectLst/>
        </p:spPr>
        <p:txBody>
          <a:bodyPr wrap="square" lIns="36000" tIns="0" rIns="3600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100" b="0" i="0" u="none" strike="noStrike" kern="0" cap="none" spc="0" normalizeH="0" baseline="0" noProof="0" dirty="0" err="1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36" name="이등변 삼각형 101">
            <a:extLst>
              <a:ext uri="{FF2B5EF4-FFF2-40B4-BE49-F238E27FC236}">
                <a16:creationId xmlns:a16="http://schemas.microsoft.com/office/drawing/2014/main" id="{C4A6E304-2201-42A6-86FD-0D25A202CE15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856399" y="3517450"/>
            <a:ext cx="1330332" cy="340982"/>
          </a:xfrm>
          <a:prstGeom prst="triangle">
            <a:avLst/>
          </a:prstGeom>
          <a:gradFill>
            <a:gsLst>
              <a:gs pos="0">
                <a:sysClr val="windowText" lastClr="000000">
                  <a:lumMod val="65000"/>
                  <a:lumOff val="35000"/>
                </a:sysClr>
              </a:gs>
              <a:gs pos="100000">
                <a:sysClr val="window" lastClr="FFFFFF"/>
              </a:gs>
            </a:gsLst>
            <a:lin ang="5400000" scaled="0"/>
          </a:gradFill>
          <a:ln w="3175">
            <a:noFill/>
            <a:miter lim="800000"/>
            <a:headEnd/>
            <a:tailEnd/>
          </a:ln>
          <a:effectLst/>
        </p:spPr>
        <p:txBody>
          <a:bodyPr wrap="square" lIns="36000" tIns="0" rIns="3600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100" b="0" i="0" u="none" strike="noStrike" kern="0" cap="none" spc="0" normalizeH="0" baseline="0" noProof="0" dirty="0" err="1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37" name="Text Box 14">
            <a:extLst>
              <a:ext uri="{FF2B5EF4-FFF2-40B4-BE49-F238E27FC236}">
                <a16:creationId xmlns:a16="http://schemas.microsoft.com/office/drawing/2014/main" id="{E790873B-9DB6-47D6-B1C9-F2180D917FD9}"/>
              </a:ext>
            </a:extLst>
          </p:cNvPr>
          <p:cNvSpPr txBox="1">
            <a:spLocks noChangeArrowheads="1"/>
          </p:cNvSpPr>
          <p:nvPr/>
        </p:nvSpPr>
        <p:spPr bwMode="auto">
          <a:xfrm rot="10800000">
            <a:off x="2851731" y="1987377"/>
            <a:ext cx="3998142" cy="45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HUG-Way</a:t>
            </a: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“ </a:t>
            </a:r>
            <a:r>
              <a:rPr kumimoji="0" lang="en-US" altLang="ko-KR" sz="2800" b="0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H</a:t>
            </a:r>
            <a:r>
              <a:rPr kumimoji="0" lang="en-US" altLang="ko-KR" sz="11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UG</a:t>
            </a:r>
            <a:r>
              <a:rPr kumimoji="0" lang="en-US" altLang="ko-KR" sz="2000" b="0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-</a:t>
            </a:r>
            <a:r>
              <a:rPr kumimoji="0" lang="en-US" altLang="ko-KR" sz="2800" b="0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TOP</a:t>
            </a:r>
            <a:r>
              <a:rPr kumimoji="0" lang="ko-KR" altLang="en-US" sz="12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이 되자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”</a:t>
            </a:r>
          </a:p>
        </p:txBody>
      </p:sp>
      <p:sp>
        <p:nvSpPr>
          <p:cNvPr id="40" name="Text Box 16">
            <a:extLst>
              <a:ext uri="{FF2B5EF4-FFF2-40B4-BE49-F238E27FC236}">
                <a16:creationId xmlns:a16="http://schemas.microsoft.com/office/drawing/2014/main" id="{E7A1C94F-5675-456E-B2CB-AF279188FD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1622" y="3392996"/>
            <a:ext cx="1060754" cy="684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전문지향</a:t>
            </a:r>
            <a:endParaRPr kumimoji="0" lang="ko-KR" alt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0" fontAlgn="auto" latinLnBrk="1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ea typeface="나눔고딕" panose="020D0604000000000000" pitchFamily="50" charset="-127"/>
                <a:cs typeface="+mn-cs"/>
              </a:rPr>
              <a:t>P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rofessionalism)</a:t>
            </a:r>
          </a:p>
        </p:txBody>
      </p:sp>
      <p:sp>
        <p:nvSpPr>
          <p:cNvPr id="38" name="Text Box 30">
            <a:extLst>
              <a:ext uri="{FF2B5EF4-FFF2-40B4-BE49-F238E27FC236}">
                <a16:creationId xmlns:a16="http://schemas.microsoft.com/office/drawing/2014/main" id="{48A7EC49-67E5-498C-AF9B-E1E3640BAA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0651" y="2469813"/>
            <a:ext cx="2496412" cy="82073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 lIns="36000" tIns="0" rIns="36000" bIns="0" anchor="ctr">
            <a:spAutoFit/>
          </a:bodyPr>
          <a:lstStyle/>
          <a:p>
            <a:pPr marL="90488" marR="0" lvl="0" indent="-90488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「전문성」 제고를 위한 자세와 태도</a:t>
            </a:r>
            <a:endParaRPr kumimoji="0" lang="en-US" altLang="ko-KR" sz="105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①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적극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·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도전을 통한 전문성 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Up</a:t>
            </a: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②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책임감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&amp;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열정을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통한 전문성 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Up</a:t>
            </a: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③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자기개발을 통한 전문성 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Up</a:t>
            </a:r>
          </a:p>
        </p:txBody>
      </p:sp>
      <p:sp>
        <p:nvSpPr>
          <p:cNvPr id="39" name="Text Box 30">
            <a:extLst>
              <a:ext uri="{FF2B5EF4-FFF2-40B4-BE49-F238E27FC236}">
                <a16:creationId xmlns:a16="http://schemas.microsoft.com/office/drawing/2014/main" id="{E4790F46-9A12-408F-975D-A7770EDB89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3329" y="3341549"/>
            <a:ext cx="2503164" cy="102592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 lIns="36000" tIns="0" rIns="36000" bIns="0" anchor="ctr">
            <a:spAutoFit/>
          </a:bodyPr>
          <a:lstStyle/>
          <a:p>
            <a:pPr marL="90488" marR="0" lvl="0" indent="-90488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「공정과 </a:t>
            </a:r>
            <a:r>
              <a:rPr kumimoji="0" lang="ko-KR" altLang="en-US" sz="105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신뢰」를</a:t>
            </a: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얻기 위한 자세와 태도</a:t>
            </a:r>
            <a:endParaRPr kumimoji="0" lang="en-US" altLang="ko-KR" sz="105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①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공정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&amp;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투명 업무를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통한 신뢰 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Up</a:t>
            </a: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②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고객만족을 통한 신뢰 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Up</a:t>
            </a: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③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공공기관의 사회적가치를 통한 신뢰 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Up</a:t>
            </a:r>
          </a:p>
        </p:txBody>
      </p:sp>
      <p:sp>
        <p:nvSpPr>
          <p:cNvPr id="41" name="Text Box 30">
            <a:extLst>
              <a:ext uri="{FF2B5EF4-FFF2-40B4-BE49-F238E27FC236}">
                <a16:creationId xmlns:a16="http://schemas.microsoft.com/office/drawing/2014/main" id="{04B7F791-EE1E-4119-BA0B-C3893AFBA5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3329" y="4461328"/>
            <a:ext cx="2512198" cy="82073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 lIns="36000" tIns="0" rIns="36000" bIns="0" anchor="ctr">
            <a:spAutoFit/>
          </a:bodyPr>
          <a:lstStyle/>
          <a:p>
            <a:pPr marL="90488" marR="0" lvl="0" indent="-90488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「</a:t>
            </a:r>
            <a:r>
              <a:rPr kumimoji="0" lang="ko-KR" altLang="en-US" sz="105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열린사고</a:t>
            </a: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」 함양을 위한 자세와 태도</a:t>
            </a:r>
            <a:endParaRPr kumimoji="0" lang="en-US" altLang="ko-KR" sz="105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①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변화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&amp;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혁신에 대한 열린 사고</a:t>
            </a:r>
            <a:endParaRPr kumimoji="0" lang="en-US" altLang="ko-K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②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다양성에 대한 열린 사고</a:t>
            </a:r>
            <a:endParaRPr kumimoji="0" lang="en-US" altLang="ko-K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③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참여에 대한 열린 사고</a:t>
            </a:r>
            <a:endParaRPr kumimoji="0" lang="en-US" altLang="ko-K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sp>
        <p:nvSpPr>
          <p:cNvPr id="42" name="Text Box 30">
            <a:extLst>
              <a:ext uri="{FF2B5EF4-FFF2-40B4-BE49-F238E27FC236}">
                <a16:creationId xmlns:a16="http://schemas.microsoft.com/office/drawing/2014/main" id="{C735F750-12F7-4914-AD88-4F17CC5FD2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4792" y="5452578"/>
            <a:ext cx="2470736" cy="82073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 lIns="36000" tIns="0" rIns="36000" bIns="0" anchor="ctr">
            <a:spAutoFit/>
          </a:bodyPr>
          <a:lstStyle/>
          <a:p>
            <a:pPr marL="90488" marR="0" lvl="0" indent="-90488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「소통과 </a:t>
            </a:r>
            <a:r>
              <a:rPr kumimoji="0" lang="ko-KR" altLang="en-US" sz="105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화합」을</a:t>
            </a: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위한 자세와 태도</a:t>
            </a:r>
            <a:endParaRPr kumimoji="0" lang="en-US" altLang="ko-KR" sz="105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①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외부고객과의 소통과 협력</a:t>
            </a:r>
            <a:endParaRPr kumimoji="0" lang="en-US" altLang="ko-K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②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내부고객과의 소통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/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화합</a:t>
            </a:r>
            <a:endParaRPr kumimoji="0" lang="en-US" altLang="ko-K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1" fontAlgn="t" latin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③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지식공유와 협력</a:t>
            </a:r>
            <a:endParaRPr kumimoji="0" lang="en-US" altLang="ko-K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sp>
        <p:nvSpPr>
          <p:cNvPr id="43" name="왼쪽 대괄호 42">
            <a:extLst>
              <a:ext uri="{FF2B5EF4-FFF2-40B4-BE49-F238E27FC236}">
                <a16:creationId xmlns:a16="http://schemas.microsoft.com/office/drawing/2014/main" id="{C4D7AE8E-9F0F-4344-B85E-D53E523D6EF6}"/>
              </a:ext>
            </a:extLst>
          </p:cNvPr>
          <p:cNvSpPr/>
          <p:nvPr/>
        </p:nvSpPr>
        <p:spPr bwMode="auto">
          <a:xfrm>
            <a:off x="7087578" y="4518195"/>
            <a:ext cx="63544" cy="707004"/>
          </a:xfrm>
          <a:prstGeom prst="leftBracket">
            <a:avLst/>
          </a:prstGeom>
          <a:noFill/>
          <a:ln w="38100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marL="0" marR="0" lvl="0" indent="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ko-KR" altLang="en-US" sz="1200" b="0" i="0" u="none" strike="noStrike" kern="1200" cap="none" spc="-10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4" name="왼쪽 대괄호 43">
            <a:extLst>
              <a:ext uri="{FF2B5EF4-FFF2-40B4-BE49-F238E27FC236}">
                <a16:creationId xmlns:a16="http://schemas.microsoft.com/office/drawing/2014/main" id="{E6D72DFF-D8C6-4F30-B413-E891684B6E67}"/>
              </a:ext>
            </a:extLst>
          </p:cNvPr>
          <p:cNvSpPr/>
          <p:nvPr/>
        </p:nvSpPr>
        <p:spPr bwMode="auto">
          <a:xfrm>
            <a:off x="7087578" y="3501008"/>
            <a:ext cx="63544" cy="707004"/>
          </a:xfrm>
          <a:prstGeom prst="leftBracket">
            <a:avLst/>
          </a:prstGeom>
          <a:noFill/>
          <a:ln w="38100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marL="0" marR="0" lvl="0" indent="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ko-KR" altLang="en-US" sz="1200" b="0" i="0" u="none" strike="noStrike" kern="1200" cap="none" spc="-10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5" name="왼쪽 대괄호 44">
            <a:extLst>
              <a:ext uri="{FF2B5EF4-FFF2-40B4-BE49-F238E27FC236}">
                <a16:creationId xmlns:a16="http://schemas.microsoft.com/office/drawing/2014/main" id="{C6FB0F97-83EF-4E3D-8797-4586B3065463}"/>
              </a:ext>
            </a:extLst>
          </p:cNvPr>
          <p:cNvSpPr/>
          <p:nvPr/>
        </p:nvSpPr>
        <p:spPr bwMode="auto">
          <a:xfrm>
            <a:off x="7096003" y="2571676"/>
            <a:ext cx="63544" cy="707004"/>
          </a:xfrm>
          <a:prstGeom prst="leftBracket">
            <a:avLst/>
          </a:prstGeom>
          <a:noFill/>
          <a:ln w="38100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marL="0" marR="0" lvl="0" indent="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ko-KR" altLang="en-US" sz="1200" b="0" i="0" u="none" strike="noStrike" kern="1200" cap="none" spc="-10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3" name="Text Box 9">
            <a:extLst>
              <a:ext uri="{FF2B5EF4-FFF2-40B4-BE49-F238E27FC236}">
                <a16:creationId xmlns:a16="http://schemas.microsoft.com/office/drawing/2014/main" id="{5354AAEB-5591-4EA0-903E-D3001294CF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1424" y="3861048"/>
            <a:ext cx="1587555" cy="900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고객이 믿고 </a:t>
            </a: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신뢰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할 수 있는 </a:t>
            </a: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공정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하고 </a:t>
            </a:r>
            <a:r>
              <a:rPr kumimoji="0" lang="ko-KR" altLang="en-US" sz="105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투명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한 </a:t>
            </a:r>
            <a:r>
              <a:rPr kumimoji="0" lang="ko-KR" altLang="en-US" sz="1050" b="0" i="0" u="none" strike="noStrike" kern="1200" cap="none" spc="-10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업무 수행과 </a:t>
            </a:r>
            <a:r>
              <a:rPr kumimoji="0" lang="ko-KR" altLang="en-US" sz="1050" b="1" i="0" u="none" strike="noStrike" kern="1200" cap="none" spc="-10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사회적가치</a:t>
            </a:r>
            <a:r>
              <a:rPr kumimoji="0" lang="ko-KR" altLang="en-US" sz="1050" b="0" i="0" u="none" strike="noStrike" kern="1200" cap="none" spc="-10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를 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고객과 국민에게 </a:t>
            </a:r>
            <a:r>
              <a:rPr kumimoji="0" lang="ko-KR" altLang="en-US" sz="105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 </a:t>
            </a:r>
            <a:r>
              <a:rPr kumimoji="0" lang="ko-KR" alt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전달하며  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</p:txBody>
      </p:sp>
      <p:sp>
        <p:nvSpPr>
          <p:cNvPr id="54" name="Text Box 9">
            <a:extLst>
              <a:ext uri="{FF2B5EF4-FFF2-40B4-BE49-F238E27FC236}">
                <a16:creationId xmlns:a16="http://schemas.microsoft.com/office/drawing/2014/main" id="{B354C252-13CC-4195-8223-9456C29DBD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2725" y="2587551"/>
            <a:ext cx="165403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rIns="3600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최상의 성과 창출을 위한 끊임 없는 도전과 자기개발을 통해 주택도시금융의  </a:t>
            </a: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최고 전문가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가 되자 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</p:txBody>
      </p:sp>
      <p:sp>
        <p:nvSpPr>
          <p:cNvPr id="55" name="직사각형 54">
            <a:extLst>
              <a:ext uri="{FF2B5EF4-FFF2-40B4-BE49-F238E27FC236}">
                <a16:creationId xmlns:a16="http://schemas.microsoft.com/office/drawing/2014/main" id="{56B8A6D4-6E91-45EE-B3F5-6ED81DCE1F61}"/>
              </a:ext>
            </a:extLst>
          </p:cNvPr>
          <p:cNvSpPr/>
          <p:nvPr/>
        </p:nvSpPr>
        <p:spPr bwMode="auto">
          <a:xfrm>
            <a:off x="1033681" y="2537530"/>
            <a:ext cx="1685847" cy="898162"/>
          </a:xfrm>
          <a:prstGeom prst="rect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36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05DBCE53-BA38-4C21-A4FA-5639C38DDFCA}"/>
              </a:ext>
            </a:extLst>
          </p:cNvPr>
          <p:cNvSpPr/>
          <p:nvPr/>
        </p:nvSpPr>
        <p:spPr bwMode="auto">
          <a:xfrm>
            <a:off x="1023529" y="3858433"/>
            <a:ext cx="1685847" cy="933719"/>
          </a:xfrm>
          <a:prstGeom prst="rect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36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AC61E7D5-DB5E-4E84-BB99-79210C06B797}"/>
              </a:ext>
            </a:extLst>
          </p:cNvPr>
          <p:cNvSpPr/>
          <p:nvPr/>
        </p:nvSpPr>
        <p:spPr bwMode="auto">
          <a:xfrm>
            <a:off x="1057830" y="5291473"/>
            <a:ext cx="1594294" cy="938719"/>
          </a:xfrm>
          <a:prstGeom prst="rect">
            <a:avLst/>
          </a:prstGeom>
          <a:noFill/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46800" rIns="36000" bIns="46800" numCol="1" rtlCol="0" anchor="ctr" anchorCtr="0" compatLnSpc="1">
            <a:prstTxWarp prst="textNoShape">
              <a:avLst/>
            </a:prstTxWarp>
          </a:bodyPr>
          <a:lstStyle/>
          <a:p>
            <a:pPr marL="177800" marR="0" lvl="0" indent="-17780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09F2F82-7BE4-41E4-BA9B-EDC5F0916218}"/>
              </a:ext>
            </a:extLst>
          </p:cNvPr>
          <p:cNvSpPr txBox="1"/>
          <p:nvPr/>
        </p:nvSpPr>
        <p:spPr>
          <a:xfrm>
            <a:off x="214828" y="2082816"/>
            <a:ext cx="2422692" cy="297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[ </a:t>
            </a: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핵심가치 </a:t>
            </a:r>
            <a:r>
              <a:rPr kumimoji="0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Statement ]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ED73406-1B86-4455-8EBB-635CF62F9837}"/>
              </a:ext>
            </a:extLst>
          </p:cNvPr>
          <p:cNvSpPr txBox="1"/>
          <p:nvPr/>
        </p:nvSpPr>
        <p:spPr>
          <a:xfrm>
            <a:off x="7065101" y="2157506"/>
            <a:ext cx="2496411" cy="297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[ HUG</a:t>
            </a: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인의 행동원칙</a:t>
            </a:r>
            <a:r>
              <a:rPr kumimoji="0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 ]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2B38ACB1-5C9E-4B7B-B9AB-4A5E9DC780C2}"/>
              </a:ext>
            </a:extLst>
          </p:cNvPr>
          <p:cNvSpPr txBox="1"/>
          <p:nvPr/>
        </p:nvSpPr>
        <p:spPr>
          <a:xfrm>
            <a:off x="4880992" y="2623458"/>
            <a:ext cx="2195172" cy="26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미션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비전 달성 </a:t>
            </a:r>
            <a:r>
              <a:rPr lang="ko-KR" altLang="en-US" sz="8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핵심가치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778CACDF-3299-42DD-9E61-590583CDDBE6}"/>
              </a:ext>
            </a:extLst>
          </p:cNvPr>
          <p:cNvSpPr txBox="1"/>
          <p:nvPr/>
        </p:nvSpPr>
        <p:spPr>
          <a:xfrm>
            <a:off x="4977846" y="3579321"/>
            <a:ext cx="2105141" cy="26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대외 고객성의 </a:t>
            </a:r>
            <a:r>
              <a:rPr lang="ko-KR" altLang="en-US" sz="8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핵심가치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B7E2567-F1A5-4C61-BD83-D597ED63A2EF}"/>
              </a:ext>
            </a:extLst>
          </p:cNvPr>
          <p:cNvSpPr txBox="1"/>
          <p:nvPr/>
        </p:nvSpPr>
        <p:spPr>
          <a:xfrm>
            <a:off x="5149968" y="4594678"/>
            <a:ext cx="1969024" cy="26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고객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사회적가치 </a:t>
            </a:r>
            <a:r>
              <a:rPr lang="ko-KR" altLang="en-US" sz="8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핵심가치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6AC8C99-0D6C-47D6-AA62-87E8C39E58B5}"/>
              </a:ext>
            </a:extLst>
          </p:cNvPr>
          <p:cNvSpPr txBox="1"/>
          <p:nvPr/>
        </p:nvSpPr>
        <p:spPr>
          <a:xfrm>
            <a:off x="4961333" y="5005388"/>
            <a:ext cx="2105141" cy="26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내부 조직발전 </a:t>
            </a:r>
            <a:r>
              <a:rPr lang="ko-KR" altLang="en-US" sz="8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핵심가치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59432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E78BFA-24BB-4E7E-B691-852B11D15BE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新 경영방침</a:t>
            </a:r>
            <a:r>
              <a:rPr lang="en-US" altLang="ko-KR" dirty="0"/>
              <a:t>(</a:t>
            </a:r>
            <a:r>
              <a:rPr lang="ko-KR" altLang="en-US" dirty="0"/>
              <a:t>안</a:t>
            </a:r>
            <a:r>
              <a:rPr lang="en-US" altLang="ko-KR" dirty="0"/>
              <a:t>)</a:t>
            </a:r>
            <a:r>
              <a:rPr lang="ko-KR" altLang="en-US" dirty="0"/>
              <a:t>은 기관장</a:t>
            </a:r>
            <a:r>
              <a:rPr lang="en-US" altLang="ko-KR" dirty="0"/>
              <a:t>(CEO)</a:t>
            </a:r>
            <a:r>
              <a:rPr lang="ko-KR" altLang="en-US" dirty="0"/>
              <a:t>이</a:t>
            </a:r>
            <a:r>
              <a:rPr lang="en-US" altLang="ko-KR" dirty="0"/>
              <a:t>‘</a:t>
            </a:r>
            <a:r>
              <a:rPr lang="ko-KR" altLang="en-US" dirty="0"/>
              <a:t>어떤 경영을 하겠다</a:t>
            </a:r>
            <a:r>
              <a:rPr lang="en-US" altLang="ko-KR" dirty="0"/>
              <a:t>’</a:t>
            </a:r>
            <a:r>
              <a:rPr lang="ko-KR" altLang="en-US" dirty="0"/>
              <a:t>가 아니라 </a:t>
            </a:r>
            <a:r>
              <a:rPr lang="en-US" altLang="ko-KR" dirty="0">
                <a:latin typeface="+mn-ea"/>
                <a:ea typeface="+mn-ea"/>
              </a:rPr>
              <a:t>‘</a:t>
            </a:r>
            <a:r>
              <a:rPr lang="ko-KR" altLang="en-US" dirty="0"/>
              <a:t>미래 </a:t>
            </a:r>
            <a:r>
              <a:rPr lang="en-US" altLang="ko-KR" dirty="0"/>
              <a:t>HUG</a:t>
            </a:r>
            <a:r>
              <a:rPr lang="ko-KR" altLang="en-US" dirty="0"/>
              <a:t>의 바람직한 지향점과 청사진</a:t>
            </a:r>
            <a:r>
              <a:rPr lang="en-US" altLang="ko-KR" dirty="0">
                <a:latin typeface="+mn-ea"/>
                <a:ea typeface="+mn-ea"/>
              </a:rPr>
              <a:t>’</a:t>
            </a:r>
            <a:r>
              <a:rPr lang="ko-KR" altLang="en-US" dirty="0"/>
              <a:t>을</a:t>
            </a:r>
            <a:r>
              <a:rPr lang="en-US" altLang="ko-KR" dirty="0"/>
              <a:t> </a:t>
            </a:r>
            <a:r>
              <a:rPr lang="ko-KR" altLang="en-US" dirty="0"/>
              <a:t>제시함으로써 대내외 이해관계자에게 보다 경영방침의 이해</a:t>
            </a:r>
            <a:r>
              <a:rPr lang="en-US" altLang="ko-KR" dirty="0"/>
              <a:t>·</a:t>
            </a:r>
            <a:r>
              <a:rPr lang="ko-KR" altLang="en-US" dirty="0"/>
              <a:t>공유를 확산할 수 있음 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D8746C0-C4EE-4531-9C61-FB8B908E18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경영방침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(CEO Policy)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_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경영방침 구체화</a:t>
            </a:r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30166D4-74EB-41FC-810E-F598ABC6318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/>
              <a:t>경영방침별 의미와 개념</a:t>
            </a:r>
            <a:r>
              <a:rPr lang="en-US" altLang="ko-KR" dirty="0"/>
              <a:t>(</a:t>
            </a:r>
            <a:r>
              <a:rPr lang="ko-KR" altLang="en-US" dirty="0"/>
              <a:t>예시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5" name="Line 17">
            <a:extLst>
              <a:ext uri="{FF2B5EF4-FFF2-40B4-BE49-F238E27FC236}">
                <a16:creationId xmlns:a16="http://schemas.microsoft.com/office/drawing/2014/main" id="{FCB0EEEB-C2FA-49B7-8E2B-D52BA1741DBA}"/>
              </a:ext>
            </a:extLst>
          </p:cNvPr>
          <p:cNvSpPr>
            <a:spLocks noChangeShapeType="1"/>
          </p:cNvSpPr>
          <p:nvPr/>
        </p:nvSpPr>
        <p:spPr bwMode="auto">
          <a:xfrm>
            <a:off x="489074" y="3277679"/>
            <a:ext cx="9072439" cy="4540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" name="Line 24">
            <a:extLst>
              <a:ext uri="{FF2B5EF4-FFF2-40B4-BE49-F238E27FC236}">
                <a16:creationId xmlns:a16="http://schemas.microsoft.com/office/drawing/2014/main" id="{E416DE67-880E-4071-B8F9-D3682D768DEB}"/>
              </a:ext>
            </a:extLst>
          </p:cNvPr>
          <p:cNvSpPr>
            <a:spLocks noChangeShapeType="1"/>
          </p:cNvSpPr>
          <p:nvPr/>
        </p:nvSpPr>
        <p:spPr bwMode="auto">
          <a:xfrm>
            <a:off x="561082" y="4263517"/>
            <a:ext cx="9000432" cy="3175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" name="Line 25">
            <a:extLst>
              <a:ext uri="{FF2B5EF4-FFF2-40B4-BE49-F238E27FC236}">
                <a16:creationId xmlns:a16="http://schemas.microsoft.com/office/drawing/2014/main" id="{137F98A9-75B2-4A3C-A3E4-D49618BD05E9}"/>
              </a:ext>
            </a:extLst>
          </p:cNvPr>
          <p:cNvSpPr>
            <a:spLocks noChangeShapeType="1"/>
          </p:cNvSpPr>
          <p:nvPr/>
        </p:nvSpPr>
        <p:spPr bwMode="auto">
          <a:xfrm>
            <a:off x="561082" y="5297264"/>
            <a:ext cx="9071868" cy="20379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CE7C69D-9D10-4DD8-9CF3-712A1F562ED4}"/>
              </a:ext>
            </a:extLst>
          </p:cNvPr>
          <p:cNvSpPr txBox="1"/>
          <p:nvPr/>
        </p:nvSpPr>
        <p:spPr>
          <a:xfrm>
            <a:off x="561081" y="1916832"/>
            <a:ext cx="1440160" cy="297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경영방침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1D86CA6-B62F-43F1-9F5A-3C2367B3738A}"/>
              </a:ext>
            </a:extLst>
          </p:cNvPr>
          <p:cNvSpPr txBox="1"/>
          <p:nvPr/>
        </p:nvSpPr>
        <p:spPr>
          <a:xfrm>
            <a:off x="2070769" y="1916832"/>
            <a:ext cx="2017788" cy="297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적용</a:t>
            </a:r>
            <a:r>
              <a:rPr kumimoji="0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/</a:t>
            </a: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활용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FAD3F5A-2F9A-4CC5-8263-5841F087A7DD}"/>
              </a:ext>
            </a:extLst>
          </p:cNvPr>
          <p:cNvSpPr txBox="1"/>
          <p:nvPr/>
        </p:nvSpPr>
        <p:spPr>
          <a:xfrm>
            <a:off x="4341045" y="1923555"/>
            <a:ext cx="5220467" cy="297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개념</a:t>
            </a:r>
          </a:p>
        </p:txBody>
      </p:sp>
      <p:cxnSp>
        <p:nvCxnSpPr>
          <p:cNvPr id="35" name="Straight Connector 114">
            <a:extLst>
              <a:ext uri="{FF2B5EF4-FFF2-40B4-BE49-F238E27FC236}">
                <a16:creationId xmlns:a16="http://schemas.microsoft.com/office/drawing/2014/main" id="{3066A88A-D6B9-438D-865B-338C39E58B1B}"/>
              </a:ext>
            </a:extLst>
          </p:cNvPr>
          <p:cNvCxnSpPr>
            <a:cxnSpLocks/>
          </p:cNvCxnSpPr>
          <p:nvPr>
            <p:custDataLst>
              <p:tags r:id="rId1"/>
            </p:custDataLst>
          </p:nvPr>
        </p:nvCxnSpPr>
        <p:spPr bwMode="auto">
          <a:xfrm>
            <a:off x="489074" y="2209800"/>
            <a:ext cx="1440160" cy="0"/>
          </a:xfrm>
          <a:prstGeom prst="line">
            <a:avLst/>
          </a:prstGeom>
          <a:solidFill>
            <a:schemeClr val="accent1"/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sm"/>
            <a:tailEnd type="none"/>
          </a:ln>
          <a:effectLst/>
        </p:spPr>
      </p:cxnSp>
      <p:cxnSp>
        <p:nvCxnSpPr>
          <p:cNvPr id="36" name="Straight Connector 114">
            <a:extLst>
              <a:ext uri="{FF2B5EF4-FFF2-40B4-BE49-F238E27FC236}">
                <a16:creationId xmlns:a16="http://schemas.microsoft.com/office/drawing/2014/main" id="{C7B164A9-36C8-4975-8DA4-1FB8D9C986A9}"/>
              </a:ext>
            </a:extLst>
          </p:cNvPr>
          <p:cNvCxnSpPr>
            <a:cxnSpLocks/>
          </p:cNvCxnSpPr>
          <p:nvPr>
            <p:custDataLst>
              <p:tags r:id="rId2"/>
            </p:custDataLst>
          </p:nvPr>
        </p:nvCxnSpPr>
        <p:spPr bwMode="auto">
          <a:xfrm>
            <a:off x="2000672" y="2209800"/>
            <a:ext cx="2230685" cy="0"/>
          </a:xfrm>
          <a:prstGeom prst="line">
            <a:avLst/>
          </a:prstGeom>
          <a:solidFill>
            <a:schemeClr val="accent1"/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sm"/>
            <a:tailEnd type="none"/>
          </a:ln>
          <a:effectLst/>
        </p:spPr>
      </p:cxnSp>
      <p:cxnSp>
        <p:nvCxnSpPr>
          <p:cNvPr id="37" name="Straight Connector 114">
            <a:extLst>
              <a:ext uri="{FF2B5EF4-FFF2-40B4-BE49-F238E27FC236}">
                <a16:creationId xmlns:a16="http://schemas.microsoft.com/office/drawing/2014/main" id="{56F8E01E-E816-48F0-BD01-502F015E06B1}"/>
              </a:ext>
            </a:extLst>
          </p:cNvPr>
          <p:cNvCxnSpPr>
            <a:cxnSpLocks/>
          </p:cNvCxnSpPr>
          <p:nvPr>
            <p:custDataLst>
              <p:tags r:id="rId3"/>
            </p:custDataLst>
          </p:nvPr>
        </p:nvCxnSpPr>
        <p:spPr bwMode="auto">
          <a:xfrm>
            <a:off x="4373636" y="2218900"/>
            <a:ext cx="4971876" cy="0"/>
          </a:xfrm>
          <a:prstGeom prst="line">
            <a:avLst/>
          </a:prstGeom>
          <a:solidFill>
            <a:schemeClr val="accent1"/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sm"/>
            <a:tailEnd type="none"/>
          </a:ln>
          <a:effectLst/>
        </p:spPr>
      </p:cxnSp>
      <p:sp>
        <p:nvSpPr>
          <p:cNvPr id="42" name="Oval 21">
            <a:extLst>
              <a:ext uri="{FF2B5EF4-FFF2-40B4-BE49-F238E27FC236}">
                <a16:creationId xmlns:a16="http://schemas.microsoft.com/office/drawing/2014/main" id="{27AE5709-8DB3-4006-B54B-57F7524335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9074" y="2409454"/>
            <a:ext cx="1475594" cy="734430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663300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>
            <a:lvl1pPr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미래를 향해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역량을 준비하는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HUG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</p:txBody>
      </p:sp>
      <p:sp>
        <p:nvSpPr>
          <p:cNvPr id="43" name="Oval 21">
            <a:extLst>
              <a:ext uri="{FF2B5EF4-FFF2-40B4-BE49-F238E27FC236}">
                <a16:creationId xmlns:a16="http://schemas.microsoft.com/office/drawing/2014/main" id="{540C3134-2A5F-4C7E-A6A6-F50C6C0B66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9074" y="3381436"/>
            <a:ext cx="1475594" cy="799272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663300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>
            <a:lvl1pPr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행복한 주거와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도시를 선도하는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HUG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</p:txBody>
      </p:sp>
      <p:sp>
        <p:nvSpPr>
          <p:cNvPr id="44" name="Oval 21">
            <a:extLst>
              <a:ext uri="{FF2B5EF4-FFF2-40B4-BE49-F238E27FC236}">
                <a16:creationId xmlns:a16="http://schemas.microsoft.com/office/drawing/2014/main" id="{928DB115-CC82-4718-ABBC-BD7E7C5C9F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9074" y="4346995"/>
            <a:ext cx="1475594" cy="815047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663300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>
            <a:lvl1pPr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국민에게 신뢰받고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사랑받는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HUG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</p:txBody>
      </p:sp>
      <p:sp>
        <p:nvSpPr>
          <p:cNvPr id="45" name="Oval 21">
            <a:extLst>
              <a:ext uri="{FF2B5EF4-FFF2-40B4-BE49-F238E27FC236}">
                <a16:creationId xmlns:a16="http://schemas.microsoft.com/office/drawing/2014/main" id="{047B6AE1-AA25-4423-A7D8-D24EE4BDA0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848" y="5375820"/>
            <a:ext cx="1475594" cy="825488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663300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>
            <a:lvl1pPr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화합과 상생의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좋은 일터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견고딕"/>
              </a:rPr>
              <a:t>HUG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견고딕"/>
            </a:endParaRPr>
          </a:p>
        </p:txBody>
      </p:sp>
      <p:sp>
        <p:nvSpPr>
          <p:cNvPr id="46" name="Text Box 9">
            <a:extLst>
              <a:ext uri="{FF2B5EF4-FFF2-40B4-BE49-F238E27FC236}">
                <a16:creationId xmlns:a16="http://schemas.microsoft.com/office/drawing/2014/main" id="{D1B87ED7-6EF0-46A3-AE1C-78EBC275E4DC}"/>
              </a:ext>
            </a:extLst>
          </p:cNvPr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152100" y="2420888"/>
            <a:ext cx="1800225" cy="651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72000" rIns="72000" bIns="72000" anchor="ctr">
            <a:spAutoFit/>
          </a:bodyPr>
          <a:lstStyle>
            <a:lvl1pPr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Future</a:t>
            </a:r>
          </a:p>
        </p:txBody>
      </p:sp>
      <p:sp>
        <p:nvSpPr>
          <p:cNvPr id="47" name="Text Box 9">
            <a:extLst>
              <a:ext uri="{FF2B5EF4-FFF2-40B4-BE49-F238E27FC236}">
                <a16:creationId xmlns:a16="http://schemas.microsoft.com/office/drawing/2014/main" id="{18A11CAE-623C-4566-A3EE-AA6E95BB9B40}"/>
              </a:ext>
            </a:extLst>
          </p:cNvPr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179775" y="3660005"/>
            <a:ext cx="1800225" cy="38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72000" rIns="72000" bIns="72000" anchor="ctr">
            <a:spAutoFit/>
          </a:bodyPr>
          <a:lstStyle>
            <a:lvl1pPr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Business</a:t>
            </a:r>
          </a:p>
        </p:txBody>
      </p:sp>
      <p:sp>
        <p:nvSpPr>
          <p:cNvPr id="48" name="Text Box 9">
            <a:extLst>
              <a:ext uri="{FF2B5EF4-FFF2-40B4-BE49-F238E27FC236}">
                <a16:creationId xmlns:a16="http://schemas.microsoft.com/office/drawing/2014/main" id="{4530DE48-276F-4E79-B60C-C05876E35A50}"/>
              </a:ext>
            </a:extLst>
          </p:cNvPr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144688" y="5445224"/>
            <a:ext cx="1791323" cy="651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72000" rIns="72000" bIns="72000" anchor="ctr">
            <a:spAutoFit/>
          </a:bodyPr>
          <a:lstStyle>
            <a:lvl1pPr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Culture</a:t>
            </a:r>
          </a:p>
        </p:txBody>
      </p:sp>
      <p:sp>
        <p:nvSpPr>
          <p:cNvPr id="49" name="Text Box 9">
            <a:extLst>
              <a:ext uri="{FF2B5EF4-FFF2-40B4-BE49-F238E27FC236}">
                <a16:creationId xmlns:a16="http://schemas.microsoft.com/office/drawing/2014/main" id="{3F124921-AC98-4F87-B0C6-2D67A326008A}"/>
              </a:ext>
            </a:extLst>
          </p:cNvPr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186752" y="4395775"/>
            <a:ext cx="1800225" cy="651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72000" rIns="72000" bIns="72000" anchor="ctr">
            <a:spAutoFit/>
          </a:bodyPr>
          <a:lstStyle>
            <a:lvl1pPr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latinLnBrk="1">
              <a:spcBef>
                <a:spcPct val="0"/>
              </a:spcBef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ko-KR" sz="2800" b="1" i="1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나눔고딕" panose="020D0604000000000000" pitchFamily="50" charset="-127"/>
                <a:cs typeface="Times New Roman" panose="02020603050405020304" pitchFamily="18" charset="0"/>
              </a:rPr>
              <a:t>Customer</a:t>
            </a:r>
          </a:p>
        </p:txBody>
      </p:sp>
      <p:sp>
        <p:nvSpPr>
          <p:cNvPr id="52" name="Text Box 33">
            <a:extLst>
              <a:ext uri="{FF2B5EF4-FFF2-40B4-BE49-F238E27FC236}">
                <a16:creationId xmlns:a16="http://schemas.microsoft.com/office/drawing/2014/main" id="{5459A3B3-3C70-4AA4-884E-670C560049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8557" y="4286292"/>
            <a:ext cx="5544393" cy="102394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국민과 고객이 보다 체감하고 공감할 수 있는 고객서비스 향상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자연과 환경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사회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그리고 중소기업 및 협력업체와 동반성장을 도모하고 양질의 일자리 창출과 지역사회와의 협력 등을 통한 사회적 가치 적극 구현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투명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공정하고 청렴한 업무 수행과 스마트한 업무처리를 통해 국민이 믿고 신뢰할 수 있는   서비스 구현  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3" name="Text Box 33">
            <a:extLst>
              <a:ext uri="{FF2B5EF4-FFF2-40B4-BE49-F238E27FC236}">
                <a16:creationId xmlns:a16="http://schemas.microsoft.com/office/drawing/2014/main" id="{21DBD813-114E-4668-BF77-B32C60ABA6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8557" y="5308668"/>
            <a:ext cx="5544393" cy="102394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조직 개인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/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부서간 상호 신뢰를 바탕으로 화합과 상생을 추구하는 소통문화 정착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상호이해와 존중을 통한 조직화합과 노사간 건전하고 발전적 상생문화 정착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보람 있고 자긍심을 느낄 수 있는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Great </a:t>
            </a:r>
            <a:r>
              <a:rPr kumimoji="0" lang="en-US" altLang="ko-KR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WorkPlace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구현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</a:p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내부 직원의 만족을 통해 외부 고객서비스를 향상시킬 수 있는 경영 시스템 구축 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4" name="Text Box 33">
            <a:extLst>
              <a:ext uri="{FF2B5EF4-FFF2-40B4-BE49-F238E27FC236}">
                <a16:creationId xmlns:a16="http://schemas.microsoft.com/office/drawing/2014/main" id="{F6DB0BD1-E124-4818-BAB1-1DC55B3470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8557" y="2261036"/>
            <a:ext cx="5566689" cy="102394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4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차산업혁명 등 미래 환경변화에 대응한 지속적인 사업혁신과 준비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조직 내 업무효율성     제고를 위한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IT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인프라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일하는 방식 혁신을 통해 지속가능한 성장 구현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주택분양시장 민간개방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민간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IT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기업 금융시장 본격화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, HF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개인보증상품 출시 등 미래 위협에 대응하고 지속적인 미래성장동력 발굴과 사업경쟁력을 확보할 </a:t>
            </a:r>
            <a:r>
              <a:rPr kumimoji="0" lang="ko-KR" alt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수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있는 내부역량 확보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미래 시장 위험에 대응한 적극적 리스크 관리와 재무건전성 확보로 지속성장 기반 마련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5" name="Text Box 33">
            <a:extLst>
              <a:ext uri="{FF2B5EF4-FFF2-40B4-BE49-F238E27FC236}">
                <a16:creationId xmlns:a16="http://schemas.microsoft.com/office/drawing/2014/main" id="{6FF49884-3EED-46B8-85DD-05E970C7F2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8557" y="3322277"/>
            <a:ext cx="5580510" cy="92563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적극적이고 선도적인 정책 </a:t>
            </a:r>
            <a:r>
              <a:rPr kumimoji="0" lang="ko-KR" alt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아젠다를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발굴하고 주택도시금융을 선도하는 전문기관 위상 확보 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국민의 삶의 질 기여를 위한 국민의 주거환경과 안전망을 확충하고 국민의 재산과 자산을 적극적으로 보호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39700" marR="0" lvl="0" indent="-139700" algn="l" defTabSz="914400" rtl="0" eaLnBrk="1" fontAlgn="ctr" latinLnBrk="1" hangingPunct="1">
              <a:lnSpc>
                <a:spcPts val="12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Wingdings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창의적이고 적극적인 도시재생 역할 강화를 통한 도시 및 지역 경쟁력 확보에 기여 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95442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FB700E-DEB1-4F56-832B-2E76C279941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SWOT</a:t>
            </a:r>
            <a:r>
              <a:rPr lang="ko-KR" altLang="en-US" dirty="0"/>
              <a:t>분석을 통해 핵심 전략과제와 전략 </a:t>
            </a:r>
            <a:r>
              <a:rPr lang="en-US" altLang="ko-KR" dirty="0"/>
              <a:t>Model</a:t>
            </a:r>
            <a:r>
              <a:rPr lang="ko-KR" altLang="en-US" dirty="0"/>
              <a:t>의 </a:t>
            </a:r>
            <a:r>
              <a:rPr lang="en-US" altLang="ko-KR" dirty="0"/>
              <a:t>4</a:t>
            </a:r>
            <a:r>
              <a:rPr lang="ko-KR" altLang="en-US" dirty="0"/>
              <a:t>가지 전략관점을 토대로 다음과 같이 </a:t>
            </a:r>
            <a:r>
              <a:rPr lang="en-US" altLang="ko-KR" dirty="0"/>
              <a:t>4</a:t>
            </a:r>
            <a:r>
              <a:rPr lang="ko-KR" altLang="en-US" dirty="0"/>
              <a:t>대 전략 방향성을 설정함 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2E614CD-39D6-404A-8F0A-83431BF2BED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전략방향성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_ 4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대 전략방향 설정</a:t>
            </a:r>
            <a:endParaRPr lang="ko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5FCA2734-FACD-4BD8-998B-DF9CDC7EAA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227" y="1572609"/>
            <a:ext cx="24679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SWOT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분석 통한 핵심전략과제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9455AB9-A352-454E-A701-FE1CE9BDF3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7401" y="1572609"/>
            <a:ext cx="24679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전략 지향점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D8A1C30-2358-421A-90B8-D7B6D3FC59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205" y="1556792"/>
            <a:ext cx="232884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4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대 전략 방향성</a:t>
            </a:r>
          </a:p>
        </p:txBody>
      </p:sp>
      <p:cxnSp>
        <p:nvCxnSpPr>
          <p:cNvPr id="7" name="Straight Connector 114">
            <a:extLst>
              <a:ext uri="{FF2B5EF4-FFF2-40B4-BE49-F238E27FC236}">
                <a16:creationId xmlns:a16="http://schemas.microsoft.com/office/drawing/2014/main" id="{15C265E1-CDE5-4E27-9611-3690E371214F}"/>
              </a:ext>
            </a:extLst>
          </p:cNvPr>
          <p:cNvCxnSpPr/>
          <p:nvPr>
            <p:custDataLst>
              <p:tags r:id="rId1"/>
            </p:custDataLst>
          </p:nvPr>
        </p:nvCxnSpPr>
        <p:spPr bwMode="auto">
          <a:xfrm flipV="1">
            <a:off x="415926" y="1880169"/>
            <a:ext cx="2711832" cy="659"/>
          </a:xfrm>
          <a:prstGeom prst="line">
            <a:avLst/>
          </a:prstGeom>
          <a:solidFill>
            <a:schemeClr val="accent1"/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sm"/>
            <a:tailEnd type="none"/>
          </a:ln>
          <a:effectLst/>
        </p:spPr>
      </p:cxnSp>
      <p:cxnSp>
        <p:nvCxnSpPr>
          <p:cNvPr id="8" name="Straight Connector 114">
            <a:extLst>
              <a:ext uri="{FF2B5EF4-FFF2-40B4-BE49-F238E27FC236}">
                <a16:creationId xmlns:a16="http://schemas.microsoft.com/office/drawing/2014/main" id="{A5DC9892-F857-4A02-8F46-96769990D5DF}"/>
              </a:ext>
            </a:extLst>
          </p:cNvPr>
          <p:cNvCxnSpPr>
            <a:cxnSpLocks/>
          </p:cNvCxnSpPr>
          <p:nvPr>
            <p:custDataLst>
              <p:tags r:id="rId2"/>
            </p:custDataLst>
          </p:nvPr>
        </p:nvCxnSpPr>
        <p:spPr bwMode="auto">
          <a:xfrm>
            <a:off x="3442556" y="1888972"/>
            <a:ext cx="3335688" cy="0"/>
          </a:xfrm>
          <a:prstGeom prst="line">
            <a:avLst/>
          </a:prstGeom>
          <a:solidFill>
            <a:schemeClr val="accent1"/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sm"/>
            <a:tailEnd type="none"/>
          </a:ln>
          <a:effectLst/>
        </p:spPr>
      </p:cxnSp>
      <p:cxnSp>
        <p:nvCxnSpPr>
          <p:cNvPr id="9" name="Straight Connector 114">
            <a:extLst>
              <a:ext uri="{FF2B5EF4-FFF2-40B4-BE49-F238E27FC236}">
                <a16:creationId xmlns:a16="http://schemas.microsoft.com/office/drawing/2014/main" id="{A8DCAA5B-8CFB-4AAD-A163-E24428A153EB}"/>
              </a:ext>
            </a:extLst>
          </p:cNvPr>
          <p:cNvCxnSpPr/>
          <p:nvPr>
            <p:custDataLst>
              <p:tags r:id="rId3"/>
            </p:custDataLst>
          </p:nvPr>
        </p:nvCxnSpPr>
        <p:spPr bwMode="auto">
          <a:xfrm>
            <a:off x="7125972" y="1880828"/>
            <a:ext cx="2364103" cy="0"/>
          </a:xfrm>
          <a:prstGeom prst="line">
            <a:avLst/>
          </a:prstGeom>
          <a:solidFill>
            <a:schemeClr val="accent1"/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sm"/>
            <a:tailEnd type="none"/>
          </a:ln>
          <a:effectLst/>
        </p:spPr>
      </p:cxnSp>
      <p:sp>
        <p:nvSpPr>
          <p:cNvPr id="10" name="직사각형 9">
            <a:extLst>
              <a:ext uri="{FF2B5EF4-FFF2-40B4-BE49-F238E27FC236}">
                <a16:creationId xmlns:a16="http://schemas.microsoft.com/office/drawing/2014/main" id="{9E728F83-45F0-4EC7-AF21-84CE3D3B2026}"/>
              </a:ext>
            </a:extLst>
          </p:cNvPr>
          <p:cNvSpPr/>
          <p:nvPr/>
        </p:nvSpPr>
        <p:spPr>
          <a:xfrm>
            <a:off x="7090538" y="1897088"/>
            <a:ext cx="2329394" cy="4411425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129C2938-9956-4151-9742-269AEC089B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863" y="1941829"/>
            <a:ext cx="2429228" cy="1017318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lIns="0" rIns="36000" anchor="ctr" anchorCtr="0">
            <a:noAutofit/>
          </a:bodyPr>
          <a:lstStyle/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서민</a:t>
            </a:r>
            <a:r>
              <a:rPr kumimoji="0" lang="en-US" altLang="ko-KR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실수요자 주거안전망 강화</a:t>
            </a:r>
            <a:endParaRPr kumimoji="0" lang="en-US" altLang="ko-KR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깨끗하고 스마트한 도시전환 촉진</a:t>
            </a:r>
            <a:endParaRPr kumimoji="0" lang="en-US" altLang="ko-KR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주거환경 질과 도시활력 제고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D8053721-4098-477B-9A1A-6AB5869CDF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493" y="1942181"/>
            <a:ext cx="317370" cy="101731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SO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id="{5FAFAB65-94D9-4C88-934E-1180EB9E6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862" y="3057637"/>
            <a:ext cx="2429228" cy="1017318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lIns="0" rIns="36000" anchor="ctr" anchorCtr="0">
            <a:noAutofit/>
          </a:bodyPr>
          <a:lstStyle/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지속가능 도시재생 거버넌스 구축</a:t>
            </a:r>
            <a:endParaRPr kumimoji="0" lang="en-US" altLang="ko-KR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환경</a:t>
            </a:r>
            <a:r>
              <a:rPr kumimoji="0" lang="en-US" altLang="ko-KR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사람 존중과 투명한 경영 실천</a:t>
            </a:r>
            <a:endParaRPr kumimoji="0" lang="en-US" altLang="ko-KR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함께 성장하는 나눔 경영 확산</a:t>
            </a:r>
            <a:endParaRPr kumimoji="0" lang="en-US" altLang="ko-KR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id="{98B387C1-BE93-45E5-A518-599912AAEE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492" y="3057990"/>
            <a:ext cx="317370" cy="101731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ST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id="{D3CA89DC-92D6-4C6F-BDE8-F9FB8978B6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863" y="4173446"/>
            <a:ext cx="2429228" cy="1017318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lIns="0" rIns="36000" anchor="ctr" anchorCtr="0">
            <a:noAutofit/>
          </a:bodyPr>
          <a:lstStyle/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주택시장공급 활성화 및 안정화</a:t>
            </a:r>
            <a:endParaRPr kumimoji="0" lang="en-US" altLang="ko-KR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포용적 적극이행관리로 국민부담 완화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국민체감의 맞춤형 금융서비스 구현</a:t>
            </a:r>
          </a:p>
        </p:txBody>
      </p:sp>
      <p:sp>
        <p:nvSpPr>
          <p:cNvPr id="16" name="Rectangle 7">
            <a:extLst>
              <a:ext uri="{FF2B5EF4-FFF2-40B4-BE49-F238E27FC236}">
                <a16:creationId xmlns:a16="http://schemas.microsoft.com/office/drawing/2014/main" id="{9DC2EC41-13CB-4183-9BD3-A5EC7A2353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493" y="4173799"/>
            <a:ext cx="317370" cy="101731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1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wO</a:t>
            </a:r>
            <a:endParaRPr kumimoji="0" lang="en-US" altLang="ko-KR" sz="13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17" name="Rectangle 7">
            <a:extLst>
              <a:ext uri="{FF2B5EF4-FFF2-40B4-BE49-F238E27FC236}">
                <a16:creationId xmlns:a16="http://schemas.microsoft.com/office/drawing/2014/main" id="{7F0BE6E1-CA97-4865-AF21-241E756C5A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862" y="5289256"/>
            <a:ext cx="2429228" cy="1017318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lIns="0" rIns="36000" anchor="ctr" anchorCtr="0">
            <a:noAutofit/>
          </a:bodyPr>
          <a:lstStyle/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주택도시 금융선도 이니셔티브 확보</a:t>
            </a:r>
            <a:endParaRPr kumimoji="0" lang="en-US" altLang="ko-KR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Big Data 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기반 선제적 리스크 관리 구현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180975" marR="0" lvl="0" indent="-107950" algn="l" defTabSz="914400" rtl="0" eaLnBrk="1" fontAlgn="auto" latinLnBrk="1" hangingPunct="1">
              <a:lnSpc>
                <a:spcPts val="12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혁신적이고 스마트한 조직체질 개선</a:t>
            </a:r>
          </a:p>
        </p:txBody>
      </p:sp>
      <p:sp>
        <p:nvSpPr>
          <p:cNvPr id="18" name="Rectangle 7">
            <a:extLst>
              <a:ext uri="{FF2B5EF4-FFF2-40B4-BE49-F238E27FC236}">
                <a16:creationId xmlns:a16="http://schemas.microsoft.com/office/drawing/2014/main" id="{32BB006E-AC4E-4DAD-934F-4C6B635E7B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492" y="5289610"/>
            <a:ext cx="317370" cy="101731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1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wT</a:t>
            </a:r>
            <a:endParaRPr kumimoji="0" lang="en-US" altLang="ko-KR" sz="13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C65C405-707F-4BAC-B361-97EBFE0998C9}"/>
              </a:ext>
            </a:extLst>
          </p:cNvPr>
          <p:cNvSpPr/>
          <p:nvPr/>
        </p:nvSpPr>
        <p:spPr>
          <a:xfrm>
            <a:off x="3404828" y="2142420"/>
            <a:ext cx="3442342" cy="80425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5725" marR="0" lvl="0" indent="-85725" algn="l" defTabSz="914400" rtl="0" eaLnBrk="1" fontAlgn="auto" latinLnBrk="1" hangingPunct="1">
              <a:lnSpc>
                <a:spcPts val="1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국민주거 안전망 확충 및 임차인 보호 강화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서민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·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실수요자 주거복지 금융지원 강화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주택공급 활성화 위한 맞춤형 보증 지원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고분양가 및 미분양 관리 선진화로 주택시장 안정화 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임대주택공급 촉진 통한 주택수급 안정 도모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포용적 적극적 이행관리로 국민편익 및 부담 완화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F7E364C-8607-4077-88F0-FF18E2DABE45}"/>
              </a:ext>
            </a:extLst>
          </p:cNvPr>
          <p:cNvSpPr/>
          <p:nvPr/>
        </p:nvSpPr>
        <p:spPr>
          <a:xfrm>
            <a:off x="3471654" y="5452117"/>
            <a:ext cx="3375515" cy="85660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5725" marR="0" lvl="0" indent="-85725" algn="l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주택도시금융 전문 리더십 확보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주택도시기금 관리체계 선진화 및 안전성 강화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시장환경 변화에 대응 통합적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/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보증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/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기금 리스크 관리 강화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ICT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기반의 스마트한 업무환경 조성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상생과 협력의 발전적 조직문화 구현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21" name="Rectangle 7">
            <a:extLst>
              <a:ext uri="{FF2B5EF4-FFF2-40B4-BE49-F238E27FC236}">
                <a16:creationId xmlns:a16="http://schemas.microsoft.com/office/drawing/2014/main" id="{60B61DE5-7BBC-45C1-B539-594D4A9640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3136" y="5285391"/>
            <a:ext cx="2060841" cy="18932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인프라</a:t>
            </a: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(</a:t>
            </a: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효율성</a:t>
            </a: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)</a:t>
            </a: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관점 </a:t>
            </a:r>
            <a:endParaRPr kumimoji="0" lang="en-US" altLang="ko-KR" sz="1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22" name="Rectangle 7">
            <a:extLst>
              <a:ext uri="{FF2B5EF4-FFF2-40B4-BE49-F238E27FC236}">
                <a16:creationId xmlns:a16="http://schemas.microsoft.com/office/drawing/2014/main" id="{F622D342-DE88-4150-B5B3-477F031E25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80291" y="1936249"/>
            <a:ext cx="2060841" cy="2046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핵심사업 </a:t>
            </a: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1(</a:t>
            </a: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주거복지</a:t>
            </a: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)</a:t>
            </a: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  </a:t>
            </a:r>
            <a:endParaRPr kumimoji="0" lang="en-US" altLang="ko-KR" sz="1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23" name="모서리가 둥근 직사각형 21">
            <a:extLst>
              <a:ext uri="{FF2B5EF4-FFF2-40B4-BE49-F238E27FC236}">
                <a16:creationId xmlns:a16="http://schemas.microsoft.com/office/drawing/2014/main" id="{4BB10E6C-C083-4A4F-97C1-4C9AB0E888F2}"/>
              </a:ext>
            </a:extLst>
          </p:cNvPr>
          <p:cNvSpPr/>
          <p:nvPr/>
        </p:nvSpPr>
        <p:spPr>
          <a:xfrm>
            <a:off x="7228473" y="2093369"/>
            <a:ext cx="2088232" cy="845460"/>
          </a:xfrm>
          <a:prstGeom prst="roundRect">
            <a:avLst>
              <a:gd name="adj" fmla="val 6869"/>
            </a:avLst>
          </a:prstGeom>
          <a:solidFill>
            <a:schemeClr val="accent5">
              <a:lumMod val="50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따뜻한</a:t>
            </a:r>
            <a:endParaRPr kumimoji="0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주거금융</a:t>
            </a:r>
            <a:endParaRPr kumimoji="0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4" name="Oval 54">
            <a:extLst>
              <a:ext uri="{FF2B5EF4-FFF2-40B4-BE49-F238E27FC236}">
                <a16:creationId xmlns:a16="http://schemas.microsoft.com/office/drawing/2014/main" id="{EEC4D562-EB18-45F3-A658-D652CC38B3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3036" y="1988895"/>
            <a:ext cx="252211" cy="249578"/>
          </a:xfrm>
          <a:prstGeom prst="ellipse">
            <a:avLst/>
          </a:prstGeom>
          <a:solidFill>
            <a:schemeClr val="bg1"/>
          </a:solidFill>
          <a:ln w="4762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</a:t>
            </a:r>
          </a:p>
        </p:txBody>
      </p:sp>
      <p:cxnSp>
        <p:nvCxnSpPr>
          <p:cNvPr id="25" name="직선 화살표 연결선 24">
            <a:extLst>
              <a:ext uri="{FF2B5EF4-FFF2-40B4-BE49-F238E27FC236}">
                <a16:creationId xmlns:a16="http://schemas.microsoft.com/office/drawing/2014/main" id="{3AC20C3C-8CA1-433D-B209-708AC48DC72C}"/>
              </a:ext>
            </a:extLst>
          </p:cNvPr>
          <p:cNvCxnSpPr>
            <a:cxnSpLocks/>
            <a:stCxn id="11" idx="3"/>
            <a:endCxn id="19" idx="1"/>
          </p:cNvCxnSpPr>
          <p:nvPr/>
        </p:nvCxnSpPr>
        <p:spPr>
          <a:xfrm>
            <a:off x="3127091" y="2450488"/>
            <a:ext cx="277737" cy="94058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화살표 연결선 25">
            <a:extLst>
              <a:ext uri="{FF2B5EF4-FFF2-40B4-BE49-F238E27FC236}">
                <a16:creationId xmlns:a16="http://schemas.microsoft.com/office/drawing/2014/main" id="{FBD14B98-E812-44DF-93A6-534EE64FBC34}"/>
              </a:ext>
            </a:extLst>
          </p:cNvPr>
          <p:cNvCxnSpPr>
            <a:cxnSpLocks/>
            <a:stCxn id="11" idx="3"/>
            <a:endCxn id="37" idx="1"/>
          </p:cNvCxnSpPr>
          <p:nvPr/>
        </p:nvCxnSpPr>
        <p:spPr>
          <a:xfrm>
            <a:off x="3127091" y="2450488"/>
            <a:ext cx="277737" cy="2319853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>
            <a:extLst>
              <a:ext uri="{FF2B5EF4-FFF2-40B4-BE49-F238E27FC236}">
                <a16:creationId xmlns:a16="http://schemas.microsoft.com/office/drawing/2014/main" id="{2F950D45-513A-4653-8B3B-FAE35E0ACF2F}"/>
              </a:ext>
            </a:extLst>
          </p:cNvPr>
          <p:cNvCxnSpPr>
            <a:cxnSpLocks/>
            <a:stCxn id="13" idx="3"/>
            <a:endCxn id="37" idx="1"/>
          </p:cNvCxnSpPr>
          <p:nvPr/>
        </p:nvCxnSpPr>
        <p:spPr>
          <a:xfrm>
            <a:off x="3127090" y="3566296"/>
            <a:ext cx="277738" cy="1204045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이등변 삼각형 27">
            <a:extLst>
              <a:ext uri="{FF2B5EF4-FFF2-40B4-BE49-F238E27FC236}">
                <a16:creationId xmlns:a16="http://schemas.microsoft.com/office/drawing/2014/main" id="{CB986CEF-ACBE-4F05-AF5A-2654438E8476}"/>
              </a:ext>
            </a:extLst>
          </p:cNvPr>
          <p:cNvSpPr/>
          <p:nvPr/>
        </p:nvSpPr>
        <p:spPr>
          <a:xfrm rot="5400000">
            <a:off x="6757689" y="2544627"/>
            <a:ext cx="422330" cy="6953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9" name="이등변 삼각형 28">
            <a:extLst>
              <a:ext uri="{FF2B5EF4-FFF2-40B4-BE49-F238E27FC236}">
                <a16:creationId xmlns:a16="http://schemas.microsoft.com/office/drawing/2014/main" id="{CCDF300A-8796-47E1-A7F9-4A2750670C04}"/>
              </a:ext>
            </a:extLst>
          </p:cNvPr>
          <p:cNvSpPr/>
          <p:nvPr/>
        </p:nvSpPr>
        <p:spPr>
          <a:xfrm rot="5400000">
            <a:off x="6747063" y="3633305"/>
            <a:ext cx="422330" cy="6953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30" name="이등변 삼각형 29">
            <a:extLst>
              <a:ext uri="{FF2B5EF4-FFF2-40B4-BE49-F238E27FC236}">
                <a16:creationId xmlns:a16="http://schemas.microsoft.com/office/drawing/2014/main" id="{20F156C4-198A-4EC0-8DA6-2D9453E1FD4E}"/>
              </a:ext>
            </a:extLst>
          </p:cNvPr>
          <p:cNvSpPr/>
          <p:nvPr/>
        </p:nvSpPr>
        <p:spPr>
          <a:xfrm rot="5400000">
            <a:off x="6732249" y="5804401"/>
            <a:ext cx="422330" cy="6953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cxnSp>
        <p:nvCxnSpPr>
          <p:cNvPr id="31" name="직선 화살표 연결선 30">
            <a:extLst>
              <a:ext uri="{FF2B5EF4-FFF2-40B4-BE49-F238E27FC236}">
                <a16:creationId xmlns:a16="http://schemas.microsoft.com/office/drawing/2014/main" id="{0F3471EA-971B-4DDC-A4AA-1D14A9EC9245}"/>
              </a:ext>
            </a:extLst>
          </p:cNvPr>
          <p:cNvCxnSpPr>
            <a:cxnSpLocks/>
            <a:stCxn id="15" idx="3"/>
            <a:endCxn id="45" idx="1"/>
          </p:cNvCxnSpPr>
          <p:nvPr/>
        </p:nvCxnSpPr>
        <p:spPr>
          <a:xfrm flipV="1">
            <a:off x="3127091" y="3668073"/>
            <a:ext cx="296391" cy="1014032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화살표 연결선 31">
            <a:extLst>
              <a:ext uri="{FF2B5EF4-FFF2-40B4-BE49-F238E27FC236}">
                <a16:creationId xmlns:a16="http://schemas.microsoft.com/office/drawing/2014/main" id="{6CE366F1-1AFA-4D57-9096-5117BAA0D305}"/>
              </a:ext>
            </a:extLst>
          </p:cNvPr>
          <p:cNvCxnSpPr>
            <a:cxnSpLocks/>
            <a:stCxn id="17" idx="3"/>
            <a:endCxn id="20" idx="1"/>
          </p:cNvCxnSpPr>
          <p:nvPr/>
        </p:nvCxnSpPr>
        <p:spPr>
          <a:xfrm>
            <a:off x="3127090" y="5797915"/>
            <a:ext cx="344564" cy="82506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화살표 연결선 32">
            <a:extLst>
              <a:ext uri="{FF2B5EF4-FFF2-40B4-BE49-F238E27FC236}">
                <a16:creationId xmlns:a16="http://schemas.microsoft.com/office/drawing/2014/main" id="{B14CBCC3-91D1-45FE-8F27-F4417D1A65B1}"/>
              </a:ext>
            </a:extLst>
          </p:cNvPr>
          <p:cNvCxnSpPr>
            <a:cxnSpLocks/>
            <a:stCxn id="13" idx="3"/>
            <a:endCxn id="45" idx="1"/>
          </p:cNvCxnSpPr>
          <p:nvPr/>
        </p:nvCxnSpPr>
        <p:spPr>
          <a:xfrm>
            <a:off x="3127090" y="3566296"/>
            <a:ext cx="296392" cy="101777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화살표 연결선 33">
            <a:extLst>
              <a:ext uri="{FF2B5EF4-FFF2-40B4-BE49-F238E27FC236}">
                <a16:creationId xmlns:a16="http://schemas.microsoft.com/office/drawing/2014/main" id="{C26689E0-1B3C-4545-B3EC-7DAD3B48948B}"/>
              </a:ext>
            </a:extLst>
          </p:cNvPr>
          <p:cNvCxnSpPr>
            <a:cxnSpLocks/>
            <a:stCxn id="17" idx="3"/>
            <a:endCxn id="37" idx="1"/>
          </p:cNvCxnSpPr>
          <p:nvPr/>
        </p:nvCxnSpPr>
        <p:spPr>
          <a:xfrm flipV="1">
            <a:off x="3127090" y="4770341"/>
            <a:ext cx="277738" cy="1027574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>
            <a:extLst>
              <a:ext uri="{FF2B5EF4-FFF2-40B4-BE49-F238E27FC236}">
                <a16:creationId xmlns:a16="http://schemas.microsoft.com/office/drawing/2014/main" id="{34071682-38C4-46BC-9D6C-AF2CE8CF6E24}"/>
              </a:ext>
            </a:extLst>
          </p:cNvPr>
          <p:cNvCxnSpPr>
            <a:cxnSpLocks/>
            <a:stCxn id="15" idx="3"/>
            <a:endCxn id="19" idx="1"/>
          </p:cNvCxnSpPr>
          <p:nvPr/>
        </p:nvCxnSpPr>
        <p:spPr>
          <a:xfrm flipV="1">
            <a:off x="3127091" y="2544546"/>
            <a:ext cx="277737" cy="2137559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7">
            <a:extLst>
              <a:ext uri="{FF2B5EF4-FFF2-40B4-BE49-F238E27FC236}">
                <a16:creationId xmlns:a16="http://schemas.microsoft.com/office/drawing/2014/main" id="{79C82A7F-1B32-4AD2-80B6-991846B181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98403" y="4173445"/>
            <a:ext cx="2060841" cy="19214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사회적가치</a:t>
            </a: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 </a:t>
            </a: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관점  </a:t>
            </a:r>
            <a:endParaRPr kumimoji="0" lang="en-US" altLang="ko-KR" sz="1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B9D1FF59-710E-4FF7-AB5F-6FD87D3A4858}"/>
              </a:ext>
            </a:extLst>
          </p:cNvPr>
          <p:cNvSpPr/>
          <p:nvPr/>
        </p:nvSpPr>
        <p:spPr>
          <a:xfrm>
            <a:off x="3404828" y="4365591"/>
            <a:ext cx="3442342" cy="80949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5725" marR="0" lvl="0" indent="-85725" algn="l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고유핵심사업 연계 지속가능 양질의 일자리 창출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상생과 협력의 동반성장과 지역사회연계 나눔 경영 실천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안전하고 건강한 일터 조성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투명하고 신뢰받는 지배구조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비대면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/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디지털화 등을 통한 대국민 서비스 향상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cxnSp>
        <p:nvCxnSpPr>
          <p:cNvPr id="38" name="직선 화살표 연결선 37">
            <a:extLst>
              <a:ext uri="{FF2B5EF4-FFF2-40B4-BE49-F238E27FC236}">
                <a16:creationId xmlns:a16="http://schemas.microsoft.com/office/drawing/2014/main" id="{273F4A73-47B1-49D9-89C0-AE443A42EF91}"/>
              </a:ext>
            </a:extLst>
          </p:cNvPr>
          <p:cNvCxnSpPr>
            <a:cxnSpLocks/>
            <a:stCxn id="11" idx="3"/>
            <a:endCxn id="45" idx="1"/>
          </p:cNvCxnSpPr>
          <p:nvPr/>
        </p:nvCxnSpPr>
        <p:spPr>
          <a:xfrm>
            <a:off x="3127091" y="2450488"/>
            <a:ext cx="296391" cy="1217585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모서리가 둥근 직사각형 21">
            <a:extLst>
              <a:ext uri="{FF2B5EF4-FFF2-40B4-BE49-F238E27FC236}">
                <a16:creationId xmlns:a16="http://schemas.microsoft.com/office/drawing/2014/main" id="{1528B111-84B7-4B28-A530-64C3C50EC3B0}"/>
              </a:ext>
            </a:extLst>
          </p:cNvPr>
          <p:cNvSpPr/>
          <p:nvPr/>
        </p:nvSpPr>
        <p:spPr>
          <a:xfrm>
            <a:off x="7234157" y="3205899"/>
            <a:ext cx="2088232" cy="845460"/>
          </a:xfrm>
          <a:prstGeom prst="roundRect">
            <a:avLst>
              <a:gd name="adj" fmla="val 6869"/>
            </a:avLst>
          </a:prstGeom>
          <a:solidFill>
            <a:schemeClr val="accent5">
              <a:lumMod val="50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활기찬</a:t>
            </a:r>
            <a:endParaRPr kumimoji="0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도시금융</a:t>
            </a:r>
            <a:endParaRPr kumimoji="0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0" name="Oval 54">
            <a:extLst>
              <a:ext uri="{FF2B5EF4-FFF2-40B4-BE49-F238E27FC236}">
                <a16:creationId xmlns:a16="http://schemas.microsoft.com/office/drawing/2014/main" id="{6D03B896-6016-474B-9A04-123393404B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8720" y="3101425"/>
            <a:ext cx="252211" cy="249578"/>
          </a:xfrm>
          <a:prstGeom prst="ellipse">
            <a:avLst/>
          </a:prstGeom>
          <a:solidFill>
            <a:schemeClr val="bg1"/>
          </a:solidFill>
          <a:ln w="4762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</a:t>
            </a:r>
          </a:p>
        </p:txBody>
      </p:sp>
      <p:sp>
        <p:nvSpPr>
          <p:cNvPr id="41" name="모서리가 둥근 직사각형 21">
            <a:extLst>
              <a:ext uri="{FF2B5EF4-FFF2-40B4-BE49-F238E27FC236}">
                <a16:creationId xmlns:a16="http://schemas.microsoft.com/office/drawing/2014/main" id="{52D87E25-FC38-435F-8AB4-CB607B999F10}"/>
              </a:ext>
            </a:extLst>
          </p:cNvPr>
          <p:cNvSpPr/>
          <p:nvPr/>
        </p:nvSpPr>
        <p:spPr>
          <a:xfrm>
            <a:off x="7212221" y="4282239"/>
            <a:ext cx="2088232" cy="845460"/>
          </a:xfrm>
          <a:prstGeom prst="roundRect">
            <a:avLst>
              <a:gd name="adj" fmla="val 6869"/>
            </a:avLst>
          </a:prstGeom>
          <a:solidFill>
            <a:schemeClr val="accent5">
              <a:lumMod val="50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포용적</a:t>
            </a:r>
            <a:endParaRPr kumimoji="0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상생금융</a:t>
            </a:r>
            <a:endParaRPr kumimoji="0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2" name="Oval 54">
            <a:extLst>
              <a:ext uri="{FF2B5EF4-FFF2-40B4-BE49-F238E27FC236}">
                <a16:creationId xmlns:a16="http://schemas.microsoft.com/office/drawing/2014/main" id="{19592F9C-5C74-4603-851C-C193AF502A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56784" y="4177765"/>
            <a:ext cx="252211" cy="249578"/>
          </a:xfrm>
          <a:prstGeom prst="ellipse">
            <a:avLst/>
          </a:prstGeom>
          <a:solidFill>
            <a:schemeClr val="bg1"/>
          </a:solidFill>
          <a:ln w="4762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3</a:t>
            </a:r>
          </a:p>
        </p:txBody>
      </p:sp>
      <p:sp>
        <p:nvSpPr>
          <p:cNvPr id="43" name="모서리가 둥근 직사각형 21">
            <a:extLst>
              <a:ext uri="{FF2B5EF4-FFF2-40B4-BE49-F238E27FC236}">
                <a16:creationId xmlns:a16="http://schemas.microsoft.com/office/drawing/2014/main" id="{175A9CBF-1859-4575-9117-8B4269D41F48}"/>
              </a:ext>
            </a:extLst>
          </p:cNvPr>
          <p:cNvSpPr/>
          <p:nvPr/>
        </p:nvSpPr>
        <p:spPr>
          <a:xfrm>
            <a:off x="7225925" y="5363276"/>
            <a:ext cx="2088232" cy="845460"/>
          </a:xfrm>
          <a:prstGeom prst="roundRect">
            <a:avLst>
              <a:gd name="adj" fmla="val 6869"/>
            </a:avLst>
          </a:prstGeom>
          <a:solidFill>
            <a:schemeClr val="accent5">
              <a:lumMod val="50000"/>
            </a:schemeClr>
          </a:solidFill>
          <a:ln w="6350" cap="flat" cmpd="sng" algn="ctr">
            <a:noFill/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스마트</a:t>
            </a:r>
            <a:endParaRPr kumimoji="0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혁신금융</a:t>
            </a: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(or</a:t>
            </a: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기업</a:t>
            </a: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</a:p>
        </p:txBody>
      </p:sp>
      <p:sp>
        <p:nvSpPr>
          <p:cNvPr id="44" name="Oval 54">
            <a:extLst>
              <a:ext uri="{FF2B5EF4-FFF2-40B4-BE49-F238E27FC236}">
                <a16:creationId xmlns:a16="http://schemas.microsoft.com/office/drawing/2014/main" id="{35CE2EF2-EF26-41B6-9998-D9910D9112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0488" y="5258802"/>
            <a:ext cx="252211" cy="249578"/>
          </a:xfrm>
          <a:prstGeom prst="ellipse">
            <a:avLst/>
          </a:prstGeom>
          <a:solidFill>
            <a:schemeClr val="bg1"/>
          </a:solidFill>
          <a:ln w="4762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4</a:t>
            </a: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C2E196DB-F093-42AA-8462-0047B03109E7}"/>
              </a:ext>
            </a:extLst>
          </p:cNvPr>
          <p:cNvSpPr/>
          <p:nvPr/>
        </p:nvSpPr>
        <p:spPr>
          <a:xfrm>
            <a:off x="3423482" y="3286835"/>
            <a:ext cx="3442342" cy="76247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5725" marR="0" lvl="0" indent="-85725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한국판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(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디지털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/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그린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)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뉴딜 연계형 금융지원 강화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쾌적한 주거환경 지원 통한 국민 삶의 질 개선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혁신거점 조성 통한 도시활력 회복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  <a:p>
            <a:pPr marL="85725" marR="0" lvl="0" indent="-85725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지속가능한 도시재생 거버넌스 구축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sp>
        <p:nvSpPr>
          <p:cNvPr id="46" name="Rectangle 7">
            <a:extLst>
              <a:ext uri="{FF2B5EF4-FFF2-40B4-BE49-F238E27FC236}">
                <a16:creationId xmlns:a16="http://schemas.microsoft.com/office/drawing/2014/main" id="{0E04C863-99BA-44D0-9869-25BCE974EF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8539" y="3057637"/>
            <a:ext cx="2060841" cy="2201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핵심사업 </a:t>
            </a: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2(</a:t>
            </a: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도시재생</a:t>
            </a: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)</a:t>
            </a:r>
            <a:r>
              <a: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  <a:sym typeface="Wingdings 2" pitchFamily="18" charset="2"/>
              </a:rPr>
              <a:t>  </a:t>
            </a:r>
            <a:endParaRPr kumimoji="0" lang="en-US" altLang="ko-KR" sz="1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  <a:sym typeface="Wingdings 2" pitchFamily="18" charset="2"/>
            </a:endParaRPr>
          </a:p>
        </p:txBody>
      </p:sp>
      <p:cxnSp>
        <p:nvCxnSpPr>
          <p:cNvPr id="47" name="직선 화살표 연결선 46">
            <a:extLst>
              <a:ext uri="{FF2B5EF4-FFF2-40B4-BE49-F238E27FC236}">
                <a16:creationId xmlns:a16="http://schemas.microsoft.com/office/drawing/2014/main" id="{2CD53FE2-475D-433C-BA12-A7B6B11152B9}"/>
              </a:ext>
            </a:extLst>
          </p:cNvPr>
          <p:cNvCxnSpPr>
            <a:cxnSpLocks/>
            <a:stCxn id="13" idx="3"/>
            <a:endCxn id="20" idx="1"/>
          </p:cNvCxnSpPr>
          <p:nvPr/>
        </p:nvCxnSpPr>
        <p:spPr>
          <a:xfrm>
            <a:off x="3127090" y="3566296"/>
            <a:ext cx="344564" cy="2314125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이등변 삼각형 47">
            <a:extLst>
              <a:ext uri="{FF2B5EF4-FFF2-40B4-BE49-F238E27FC236}">
                <a16:creationId xmlns:a16="http://schemas.microsoft.com/office/drawing/2014/main" id="{76A5B552-562F-4178-8C95-3028DF108C6B}"/>
              </a:ext>
            </a:extLst>
          </p:cNvPr>
          <p:cNvSpPr/>
          <p:nvPr/>
        </p:nvSpPr>
        <p:spPr>
          <a:xfrm rot="5400000">
            <a:off x="6712296" y="4735573"/>
            <a:ext cx="422330" cy="6953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5669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직사각형 111">
            <a:extLst>
              <a:ext uri="{FF2B5EF4-FFF2-40B4-BE49-F238E27FC236}">
                <a16:creationId xmlns:a16="http://schemas.microsoft.com/office/drawing/2014/main" id="{0ADFB793-CC94-4663-A112-2B1E5FC6A29B}"/>
              </a:ext>
            </a:extLst>
          </p:cNvPr>
          <p:cNvSpPr/>
          <p:nvPr/>
        </p:nvSpPr>
        <p:spPr>
          <a:xfrm>
            <a:off x="2252700" y="2413353"/>
            <a:ext cx="7364156" cy="521127"/>
          </a:xfrm>
          <a:prstGeom prst="rect">
            <a:avLst/>
          </a:prstGeom>
          <a:solidFill>
            <a:schemeClr val="accent5">
              <a:lumMod val="20000"/>
              <a:lumOff val="80000"/>
              <a:alpha val="41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3" name="직사각형 112">
            <a:extLst>
              <a:ext uri="{FF2B5EF4-FFF2-40B4-BE49-F238E27FC236}">
                <a16:creationId xmlns:a16="http://schemas.microsoft.com/office/drawing/2014/main" id="{AC91992A-F189-45F3-86EE-C0E6017975A6}"/>
              </a:ext>
            </a:extLst>
          </p:cNvPr>
          <p:cNvSpPr/>
          <p:nvPr/>
        </p:nvSpPr>
        <p:spPr>
          <a:xfrm>
            <a:off x="2269364" y="3537012"/>
            <a:ext cx="7364156" cy="544490"/>
          </a:xfrm>
          <a:prstGeom prst="rect">
            <a:avLst/>
          </a:prstGeom>
          <a:solidFill>
            <a:schemeClr val="accent5">
              <a:lumMod val="20000"/>
              <a:lumOff val="80000"/>
              <a:alpha val="41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4" name="직사각형 113">
            <a:extLst>
              <a:ext uri="{FF2B5EF4-FFF2-40B4-BE49-F238E27FC236}">
                <a16:creationId xmlns:a16="http://schemas.microsoft.com/office/drawing/2014/main" id="{1D4D2BEA-B5B0-4EA5-858F-46D612C6F08A}"/>
              </a:ext>
            </a:extLst>
          </p:cNvPr>
          <p:cNvSpPr/>
          <p:nvPr/>
        </p:nvSpPr>
        <p:spPr>
          <a:xfrm>
            <a:off x="2269364" y="4676407"/>
            <a:ext cx="7364156" cy="521127"/>
          </a:xfrm>
          <a:prstGeom prst="rect">
            <a:avLst/>
          </a:prstGeom>
          <a:solidFill>
            <a:schemeClr val="accent5">
              <a:lumMod val="20000"/>
              <a:lumOff val="80000"/>
              <a:alpha val="41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5" name="직사각형 114">
            <a:extLst>
              <a:ext uri="{FF2B5EF4-FFF2-40B4-BE49-F238E27FC236}">
                <a16:creationId xmlns:a16="http://schemas.microsoft.com/office/drawing/2014/main" id="{E828D516-6821-4D42-A41A-FDD3EEE4EDB1}"/>
              </a:ext>
            </a:extLst>
          </p:cNvPr>
          <p:cNvSpPr/>
          <p:nvPr/>
        </p:nvSpPr>
        <p:spPr>
          <a:xfrm>
            <a:off x="2239839" y="5793177"/>
            <a:ext cx="7364156" cy="521127"/>
          </a:xfrm>
          <a:prstGeom prst="rect">
            <a:avLst/>
          </a:prstGeom>
          <a:solidFill>
            <a:schemeClr val="accent5">
              <a:lumMod val="20000"/>
              <a:lumOff val="80000"/>
              <a:alpha val="41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C33A54CC-C23C-43EB-894B-682E240D01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전략방향과 연계한 경영목표 </a:t>
            </a:r>
            <a:r>
              <a:rPr lang="en-US" altLang="ko-KR" dirty="0"/>
              <a:t>8</a:t>
            </a:r>
            <a:r>
              <a:rPr lang="ko-KR" altLang="en-US" dirty="0"/>
              <a:t>가지 </a:t>
            </a:r>
            <a:r>
              <a:rPr lang="en-US" altLang="ko-KR" dirty="0"/>
              <a:t>KPI</a:t>
            </a:r>
            <a:r>
              <a:rPr lang="ko-KR" altLang="en-US" dirty="0"/>
              <a:t>를 설정하고 경영목표별 </a:t>
            </a:r>
            <a:r>
              <a:rPr lang="en-US" altLang="ko-KR" dirty="0"/>
              <a:t>2030 </a:t>
            </a:r>
            <a:r>
              <a:rPr lang="ko-KR" altLang="en-US" dirty="0"/>
              <a:t>경영목표를 설정함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C363D9F-95FA-4C52-870C-DDA23B0717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경영목표 </a:t>
            </a: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_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연도별 경영목표</a:t>
            </a:r>
            <a:endParaRPr lang="ko-KR" altLang="en-US" dirty="0"/>
          </a:p>
        </p:txBody>
      </p:sp>
      <p:sp>
        <p:nvSpPr>
          <p:cNvPr id="4" name="모서리가 둥근 직사각형 21">
            <a:extLst>
              <a:ext uri="{FF2B5EF4-FFF2-40B4-BE49-F238E27FC236}">
                <a16:creationId xmlns:a16="http://schemas.microsoft.com/office/drawing/2014/main" id="{017C08E2-D580-4409-9F39-3A9A571FEDE8}"/>
              </a:ext>
            </a:extLst>
          </p:cNvPr>
          <p:cNvSpPr/>
          <p:nvPr/>
        </p:nvSpPr>
        <p:spPr>
          <a:xfrm>
            <a:off x="265891" y="1881188"/>
            <a:ext cx="723005" cy="1063104"/>
          </a:xfrm>
          <a:prstGeom prst="roundRect">
            <a:avLst>
              <a:gd name="adj" fmla="val 6869"/>
            </a:avLst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따뜻한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주거금융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" name="모서리가 둥근 직사각형 21">
            <a:extLst>
              <a:ext uri="{FF2B5EF4-FFF2-40B4-BE49-F238E27FC236}">
                <a16:creationId xmlns:a16="http://schemas.microsoft.com/office/drawing/2014/main" id="{C1ED7067-509C-4359-8693-978F0CB7F538}"/>
              </a:ext>
            </a:extLst>
          </p:cNvPr>
          <p:cNvSpPr/>
          <p:nvPr/>
        </p:nvSpPr>
        <p:spPr>
          <a:xfrm>
            <a:off x="269555" y="3002864"/>
            <a:ext cx="723005" cy="1063104"/>
          </a:xfrm>
          <a:prstGeom prst="roundRect">
            <a:avLst>
              <a:gd name="adj" fmla="val 6869"/>
            </a:avLst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활기찬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도시금융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6" name="모서리가 둥근 직사각형 21">
            <a:extLst>
              <a:ext uri="{FF2B5EF4-FFF2-40B4-BE49-F238E27FC236}">
                <a16:creationId xmlns:a16="http://schemas.microsoft.com/office/drawing/2014/main" id="{BF9FFB52-D8F4-4EEC-B01C-598DD0F2B5D4}"/>
              </a:ext>
            </a:extLst>
          </p:cNvPr>
          <p:cNvSpPr/>
          <p:nvPr/>
        </p:nvSpPr>
        <p:spPr>
          <a:xfrm>
            <a:off x="265891" y="4124540"/>
            <a:ext cx="723005" cy="1063104"/>
          </a:xfrm>
          <a:prstGeom prst="roundRect">
            <a:avLst>
              <a:gd name="adj" fmla="val 6869"/>
            </a:avLst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포용적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상생금융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7" name="모서리가 둥근 직사각형 21">
            <a:extLst>
              <a:ext uri="{FF2B5EF4-FFF2-40B4-BE49-F238E27FC236}">
                <a16:creationId xmlns:a16="http://schemas.microsoft.com/office/drawing/2014/main" id="{118D94A5-750D-409F-895B-3B8DD4E3861E}"/>
              </a:ext>
            </a:extLst>
          </p:cNvPr>
          <p:cNvSpPr/>
          <p:nvPr/>
        </p:nvSpPr>
        <p:spPr>
          <a:xfrm>
            <a:off x="264249" y="5246216"/>
            <a:ext cx="723005" cy="1063104"/>
          </a:xfrm>
          <a:prstGeom prst="roundRect">
            <a:avLst>
              <a:gd name="adj" fmla="val 6869"/>
            </a:avLst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스마트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혁신금융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" name="모서리가 둥근 직사각형 21">
            <a:extLst>
              <a:ext uri="{FF2B5EF4-FFF2-40B4-BE49-F238E27FC236}">
                <a16:creationId xmlns:a16="http://schemas.microsoft.com/office/drawing/2014/main" id="{F5DB6866-4000-4CE3-9B97-53A3D7D8F2B8}"/>
              </a:ext>
            </a:extLst>
          </p:cNvPr>
          <p:cNvSpPr/>
          <p:nvPr/>
        </p:nvSpPr>
        <p:spPr>
          <a:xfrm>
            <a:off x="1036191" y="1880828"/>
            <a:ext cx="1152000" cy="504000"/>
          </a:xfrm>
          <a:prstGeom prst="roundRect">
            <a:avLst>
              <a:gd name="adj" fmla="val 6869"/>
            </a:avLst>
          </a:prstGeom>
          <a:solidFill>
            <a:schemeClr val="accent5">
              <a:lumMod val="75000"/>
            </a:schemeClr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서민주거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안정지원 실적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" name="모서리가 둥근 직사각형 21">
            <a:extLst>
              <a:ext uri="{FF2B5EF4-FFF2-40B4-BE49-F238E27FC236}">
                <a16:creationId xmlns:a16="http://schemas.microsoft.com/office/drawing/2014/main" id="{163EFD65-7912-4A6B-906B-73A460E35E7D}"/>
              </a:ext>
            </a:extLst>
          </p:cNvPr>
          <p:cNvSpPr/>
          <p:nvPr/>
        </p:nvSpPr>
        <p:spPr>
          <a:xfrm>
            <a:off x="1036191" y="2420888"/>
            <a:ext cx="1152000" cy="504000"/>
          </a:xfrm>
          <a:prstGeom prst="roundRect">
            <a:avLst>
              <a:gd name="adj" fmla="val 6869"/>
            </a:avLst>
          </a:prstGeom>
          <a:solidFill>
            <a:schemeClr val="accent5">
              <a:lumMod val="75000"/>
            </a:schemeClr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주택공급</a:t>
            </a:r>
            <a:r>
              <a:rPr lang="ko-KR" altLang="en-US" sz="11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안정화 </a:t>
            </a:r>
            <a:endParaRPr lang="en-US" altLang="ko-KR" sz="1100" b="1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lang="ko-KR" altLang="en-US" sz="11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지원실적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모서리가 둥근 직사각형 21">
            <a:extLst>
              <a:ext uri="{FF2B5EF4-FFF2-40B4-BE49-F238E27FC236}">
                <a16:creationId xmlns:a16="http://schemas.microsoft.com/office/drawing/2014/main" id="{622814F2-230E-4EE9-AA03-4BC213373787}"/>
              </a:ext>
            </a:extLst>
          </p:cNvPr>
          <p:cNvSpPr/>
          <p:nvPr/>
        </p:nvSpPr>
        <p:spPr>
          <a:xfrm>
            <a:off x="1036191" y="3021492"/>
            <a:ext cx="1152000" cy="504000"/>
          </a:xfrm>
          <a:prstGeom prst="roundRect">
            <a:avLst>
              <a:gd name="adj" fmla="val 6869"/>
            </a:avLst>
          </a:prstGeom>
          <a:solidFill>
            <a:schemeClr val="accent5">
              <a:lumMod val="75000"/>
            </a:schemeClr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도시재생 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뉴딜금융지원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3" name="모서리가 둥근 직사각형 21">
            <a:extLst>
              <a:ext uri="{FF2B5EF4-FFF2-40B4-BE49-F238E27FC236}">
                <a16:creationId xmlns:a16="http://schemas.microsoft.com/office/drawing/2014/main" id="{9556F890-A2CF-447D-B596-B5D1669F9F3B}"/>
              </a:ext>
            </a:extLst>
          </p:cNvPr>
          <p:cNvSpPr/>
          <p:nvPr/>
        </p:nvSpPr>
        <p:spPr>
          <a:xfrm>
            <a:off x="1036191" y="3554501"/>
            <a:ext cx="1152000" cy="504000"/>
          </a:xfrm>
          <a:prstGeom prst="roundRect">
            <a:avLst>
              <a:gd name="adj" fmla="val 6869"/>
            </a:avLst>
          </a:prstGeom>
          <a:solidFill>
            <a:schemeClr val="accent5">
              <a:lumMod val="75000"/>
            </a:schemeClr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소규모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재생사업장 수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4" name="모서리가 둥근 직사각형 21">
            <a:extLst>
              <a:ext uri="{FF2B5EF4-FFF2-40B4-BE49-F238E27FC236}">
                <a16:creationId xmlns:a16="http://schemas.microsoft.com/office/drawing/2014/main" id="{69C4462A-4C6A-46D6-AD46-4185C60DDE10}"/>
              </a:ext>
            </a:extLst>
          </p:cNvPr>
          <p:cNvSpPr/>
          <p:nvPr/>
        </p:nvSpPr>
        <p:spPr>
          <a:xfrm>
            <a:off x="1019839" y="5265260"/>
            <a:ext cx="1152000" cy="504000"/>
          </a:xfrm>
          <a:prstGeom prst="roundRect">
            <a:avLst>
              <a:gd name="adj" fmla="val 6869"/>
            </a:avLst>
          </a:prstGeom>
          <a:solidFill>
            <a:schemeClr val="accent5">
              <a:lumMod val="75000"/>
            </a:schemeClr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비대면</a:t>
            </a: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서비스이용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5" name="모서리가 둥근 직사각형 21">
            <a:extLst>
              <a:ext uri="{FF2B5EF4-FFF2-40B4-BE49-F238E27FC236}">
                <a16:creationId xmlns:a16="http://schemas.microsoft.com/office/drawing/2014/main" id="{5625BADD-1D0E-44F6-8A3C-1FDE0CD66BDE}"/>
              </a:ext>
            </a:extLst>
          </p:cNvPr>
          <p:cNvSpPr/>
          <p:nvPr/>
        </p:nvSpPr>
        <p:spPr>
          <a:xfrm>
            <a:off x="1028564" y="5826772"/>
            <a:ext cx="1152000" cy="504000"/>
          </a:xfrm>
          <a:prstGeom prst="roundRect">
            <a:avLst>
              <a:gd name="adj" fmla="val 6869"/>
            </a:avLst>
          </a:prstGeom>
          <a:solidFill>
            <a:schemeClr val="accent5">
              <a:lumMod val="75000"/>
            </a:schemeClr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적정 운용배수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유지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6" name="모서리가 둥근 직사각형 21">
            <a:extLst>
              <a:ext uri="{FF2B5EF4-FFF2-40B4-BE49-F238E27FC236}">
                <a16:creationId xmlns:a16="http://schemas.microsoft.com/office/drawing/2014/main" id="{CB3293DE-A93F-42EA-81D9-AAF06D555725}"/>
              </a:ext>
            </a:extLst>
          </p:cNvPr>
          <p:cNvSpPr/>
          <p:nvPr/>
        </p:nvSpPr>
        <p:spPr>
          <a:xfrm>
            <a:off x="1036191" y="4145961"/>
            <a:ext cx="1152000" cy="504000"/>
          </a:xfrm>
          <a:prstGeom prst="roundRect">
            <a:avLst>
              <a:gd name="adj" fmla="val 6869"/>
            </a:avLst>
          </a:prstGeom>
          <a:solidFill>
            <a:schemeClr val="accent5">
              <a:lumMod val="75000"/>
            </a:schemeClr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lang="en-US" altLang="ko-KR" sz="11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H-</a:t>
            </a:r>
            <a:r>
              <a:rPr kumimoji="0" lang="en-US" altLang="ko-KR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ESG</a:t>
            </a:r>
            <a:r>
              <a:rPr lang="ko-KR" altLang="en-US" sz="11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지수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7" name="모서리가 둥근 직사각형 21">
            <a:extLst>
              <a:ext uri="{FF2B5EF4-FFF2-40B4-BE49-F238E27FC236}">
                <a16:creationId xmlns:a16="http://schemas.microsoft.com/office/drawing/2014/main" id="{5E4637F2-6215-4D3A-81E4-5EB364A80E1A}"/>
              </a:ext>
            </a:extLst>
          </p:cNvPr>
          <p:cNvSpPr/>
          <p:nvPr/>
        </p:nvSpPr>
        <p:spPr>
          <a:xfrm>
            <a:off x="1027375" y="4678192"/>
            <a:ext cx="1152000" cy="504000"/>
          </a:xfrm>
          <a:prstGeom prst="roundRect">
            <a:avLst>
              <a:gd name="adj" fmla="val 6869"/>
            </a:avLst>
          </a:prstGeom>
          <a:solidFill>
            <a:schemeClr val="accent5">
              <a:lumMod val="75000"/>
            </a:schemeClr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lang="en-US" altLang="ko-KR" sz="11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3-Safety </a:t>
            </a:r>
            <a:r>
              <a:rPr lang="ko-KR" altLang="en-US" sz="11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지수</a:t>
            </a:r>
            <a:endParaRPr kumimoji="0" lang="en-US" altLang="ko-KR" sz="9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0" lang="ko-KR" altLang="en-US" sz="9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안전</a:t>
            </a:r>
            <a:r>
              <a:rPr kumimoji="0" lang="en-US" altLang="ko-KR" sz="9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9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부패</a:t>
            </a:r>
            <a:r>
              <a:rPr kumimoji="0" lang="en-US" altLang="ko-KR" sz="9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9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보안사고</a:t>
            </a:r>
            <a:r>
              <a:rPr kumimoji="0" lang="en-US" altLang="ko-KR" sz="9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</a:p>
        </p:txBody>
      </p:sp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BBCECA24-EC7B-462F-9E01-635282E625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782480"/>
              </p:ext>
            </p:extLst>
          </p:nvPr>
        </p:nvGraphicFramePr>
        <p:xfrm>
          <a:off x="2315928" y="1576713"/>
          <a:ext cx="5509780" cy="2631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0978">
                  <a:extLst>
                    <a:ext uri="{9D8B030D-6E8A-4147-A177-3AD203B41FA5}">
                      <a16:colId xmlns:a16="http://schemas.microsoft.com/office/drawing/2014/main" val="637851085"/>
                    </a:ext>
                  </a:extLst>
                </a:gridCol>
                <a:gridCol w="550978">
                  <a:extLst>
                    <a:ext uri="{9D8B030D-6E8A-4147-A177-3AD203B41FA5}">
                      <a16:colId xmlns:a16="http://schemas.microsoft.com/office/drawing/2014/main" val="2685065401"/>
                    </a:ext>
                  </a:extLst>
                </a:gridCol>
                <a:gridCol w="550978">
                  <a:extLst>
                    <a:ext uri="{9D8B030D-6E8A-4147-A177-3AD203B41FA5}">
                      <a16:colId xmlns:a16="http://schemas.microsoft.com/office/drawing/2014/main" val="2511557050"/>
                    </a:ext>
                  </a:extLst>
                </a:gridCol>
                <a:gridCol w="550978">
                  <a:extLst>
                    <a:ext uri="{9D8B030D-6E8A-4147-A177-3AD203B41FA5}">
                      <a16:colId xmlns:a16="http://schemas.microsoft.com/office/drawing/2014/main" val="4119624365"/>
                    </a:ext>
                  </a:extLst>
                </a:gridCol>
                <a:gridCol w="550978">
                  <a:extLst>
                    <a:ext uri="{9D8B030D-6E8A-4147-A177-3AD203B41FA5}">
                      <a16:colId xmlns:a16="http://schemas.microsoft.com/office/drawing/2014/main" val="1460460062"/>
                    </a:ext>
                  </a:extLst>
                </a:gridCol>
                <a:gridCol w="550978">
                  <a:extLst>
                    <a:ext uri="{9D8B030D-6E8A-4147-A177-3AD203B41FA5}">
                      <a16:colId xmlns:a16="http://schemas.microsoft.com/office/drawing/2014/main" val="1024557033"/>
                    </a:ext>
                  </a:extLst>
                </a:gridCol>
                <a:gridCol w="550978">
                  <a:extLst>
                    <a:ext uri="{9D8B030D-6E8A-4147-A177-3AD203B41FA5}">
                      <a16:colId xmlns:a16="http://schemas.microsoft.com/office/drawing/2014/main" val="3805808656"/>
                    </a:ext>
                  </a:extLst>
                </a:gridCol>
                <a:gridCol w="550978">
                  <a:extLst>
                    <a:ext uri="{9D8B030D-6E8A-4147-A177-3AD203B41FA5}">
                      <a16:colId xmlns:a16="http://schemas.microsoft.com/office/drawing/2014/main" val="2313297087"/>
                    </a:ext>
                  </a:extLst>
                </a:gridCol>
                <a:gridCol w="550978">
                  <a:extLst>
                    <a:ext uri="{9D8B030D-6E8A-4147-A177-3AD203B41FA5}">
                      <a16:colId xmlns:a16="http://schemas.microsoft.com/office/drawing/2014/main" val="3513615413"/>
                    </a:ext>
                  </a:extLst>
                </a:gridCol>
                <a:gridCol w="550978">
                  <a:extLst>
                    <a:ext uri="{9D8B030D-6E8A-4147-A177-3AD203B41FA5}">
                      <a16:colId xmlns:a16="http://schemas.microsoft.com/office/drawing/2014/main" val="2424355950"/>
                    </a:ext>
                  </a:extLst>
                </a:gridCol>
              </a:tblGrid>
              <a:tr h="26311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u="none" strike="noStrike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2021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4659" marR="4659" marT="4659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u="none" strike="noStrike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2022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4659" marR="4659" marT="4659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u="none" strike="noStrike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2023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4659" marR="4659" marT="4659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u="none" strike="noStrike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2024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4659" marR="4659" marT="4659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u="none" strike="noStrike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2025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4659" marR="4659" marT="4659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u="none" strike="noStrike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2026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4659" marR="4659" marT="4659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u="none" strike="noStrike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2027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4659" marR="4659" marT="4659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u="none" strike="noStrike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2028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4659" marR="4659" marT="4659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u="none" strike="noStrike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2029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4659" marR="4659" marT="4659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u="none" strike="noStrike" dirty="0"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2030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4659" marR="4659" marT="4659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0216582"/>
                  </a:ext>
                </a:extLst>
              </a:tr>
            </a:tbl>
          </a:graphicData>
        </a:graphic>
      </p:graphicFrame>
      <p:graphicFrame>
        <p:nvGraphicFramePr>
          <p:cNvPr id="19" name="차트 18">
            <a:extLst>
              <a:ext uri="{FF2B5EF4-FFF2-40B4-BE49-F238E27FC236}">
                <a16:creationId xmlns:a16="http://schemas.microsoft.com/office/drawing/2014/main" id="{AB025AFA-BD89-44BB-803C-C99D4291ECF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4153196"/>
              </p:ext>
            </p:extLst>
          </p:nvPr>
        </p:nvGraphicFramePr>
        <p:xfrm>
          <a:off x="2216696" y="1952835"/>
          <a:ext cx="5760640" cy="497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0" name="차트 19">
            <a:extLst>
              <a:ext uri="{FF2B5EF4-FFF2-40B4-BE49-F238E27FC236}">
                <a16:creationId xmlns:a16="http://schemas.microsoft.com/office/drawing/2014/main" id="{C4A7841D-870E-4F69-8700-4A40CDB432A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07296484"/>
              </p:ext>
            </p:extLst>
          </p:nvPr>
        </p:nvGraphicFramePr>
        <p:xfrm>
          <a:off x="2235486" y="2524184"/>
          <a:ext cx="5741849" cy="472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C7779232-239C-40AA-98BA-C2C95227F571}"/>
              </a:ext>
            </a:extLst>
          </p:cNvPr>
          <p:cNvCxnSpPr>
            <a:cxnSpLocks/>
          </p:cNvCxnSpPr>
          <p:nvPr/>
        </p:nvCxnSpPr>
        <p:spPr>
          <a:xfrm>
            <a:off x="2323540" y="2312876"/>
            <a:ext cx="550325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724DED24-9C2D-4FB3-B282-945C387882B8}"/>
              </a:ext>
            </a:extLst>
          </p:cNvPr>
          <p:cNvCxnSpPr>
            <a:cxnSpLocks/>
          </p:cNvCxnSpPr>
          <p:nvPr/>
        </p:nvCxnSpPr>
        <p:spPr>
          <a:xfrm>
            <a:off x="2873465" y="1914336"/>
            <a:ext cx="7756" cy="4339775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1B06909A-B10F-4AA7-A9AE-DFF3898C8C3A}"/>
              </a:ext>
            </a:extLst>
          </p:cNvPr>
          <p:cNvCxnSpPr>
            <a:cxnSpLocks/>
          </p:cNvCxnSpPr>
          <p:nvPr/>
        </p:nvCxnSpPr>
        <p:spPr>
          <a:xfrm>
            <a:off x="2225163" y="2945652"/>
            <a:ext cx="74077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>
            <a:extLst>
              <a:ext uri="{FF2B5EF4-FFF2-40B4-BE49-F238E27FC236}">
                <a16:creationId xmlns:a16="http://schemas.microsoft.com/office/drawing/2014/main" id="{60FA6E0C-C0E5-4025-BC13-87691BA28C71}"/>
              </a:ext>
            </a:extLst>
          </p:cNvPr>
          <p:cNvCxnSpPr>
            <a:cxnSpLocks/>
          </p:cNvCxnSpPr>
          <p:nvPr/>
        </p:nvCxnSpPr>
        <p:spPr>
          <a:xfrm>
            <a:off x="2216696" y="3537012"/>
            <a:ext cx="74077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60839C03-7E3A-4681-8F48-3ED3DA32877B}"/>
              </a:ext>
            </a:extLst>
          </p:cNvPr>
          <p:cNvCxnSpPr>
            <a:cxnSpLocks/>
          </p:cNvCxnSpPr>
          <p:nvPr/>
        </p:nvCxnSpPr>
        <p:spPr>
          <a:xfrm>
            <a:off x="2209069" y="4096277"/>
            <a:ext cx="74077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9CCB3419-4BC0-431B-8740-2BB0263F5016}"/>
              </a:ext>
            </a:extLst>
          </p:cNvPr>
          <p:cNvCxnSpPr>
            <a:cxnSpLocks/>
          </p:cNvCxnSpPr>
          <p:nvPr/>
        </p:nvCxnSpPr>
        <p:spPr>
          <a:xfrm>
            <a:off x="2225163" y="4658575"/>
            <a:ext cx="74077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0DC365C4-3A9A-4D29-A886-997637590AC4}"/>
              </a:ext>
            </a:extLst>
          </p:cNvPr>
          <p:cNvCxnSpPr>
            <a:cxnSpLocks/>
          </p:cNvCxnSpPr>
          <p:nvPr/>
        </p:nvCxnSpPr>
        <p:spPr>
          <a:xfrm>
            <a:off x="2216696" y="5193196"/>
            <a:ext cx="74077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8EFE842E-7E38-4418-BC7B-41DC946E5804}"/>
              </a:ext>
            </a:extLst>
          </p:cNvPr>
          <p:cNvCxnSpPr>
            <a:cxnSpLocks/>
          </p:cNvCxnSpPr>
          <p:nvPr/>
        </p:nvCxnSpPr>
        <p:spPr>
          <a:xfrm>
            <a:off x="2209069" y="5805264"/>
            <a:ext cx="74077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81AA640E-6A7D-4E76-A1D8-5C77E796F57E}"/>
              </a:ext>
            </a:extLst>
          </p:cNvPr>
          <p:cNvSpPr txBox="1"/>
          <p:nvPr/>
        </p:nvSpPr>
        <p:spPr>
          <a:xfrm>
            <a:off x="2308214" y="1993396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74.5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만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6372188-E2FE-4BC4-A061-AF2609C0DB0F}"/>
              </a:ext>
            </a:extLst>
          </p:cNvPr>
          <p:cNvSpPr txBox="1"/>
          <p:nvPr/>
        </p:nvSpPr>
        <p:spPr>
          <a:xfrm>
            <a:off x="7225590" y="1892147"/>
            <a:ext cx="684819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113.2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만</a:t>
            </a:r>
          </a:p>
        </p:txBody>
      </p:sp>
      <p:cxnSp>
        <p:nvCxnSpPr>
          <p:cNvPr id="34" name="직선 연결선 33">
            <a:extLst>
              <a:ext uri="{FF2B5EF4-FFF2-40B4-BE49-F238E27FC236}">
                <a16:creationId xmlns:a16="http://schemas.microsoft.com/office/drawing/2014/main" id="{56922A7A-B82B-40B5-9F6A-94828F5A58FD}"/>
              </a:ext>
            </a:extLst>
          </p:cNvPr>
          <p:cNvCxnSpPr>
            <a:cxnSpLocks/>
          </p:cNvCxnSpPr>
          <p:nvPr/>
        </p:nvCxnSpPr>
        <p:spPr>
          <a:xfrm>
            <a:off x="2354784" y="2852936"/>
            <a:ext cx="550325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00ACDF74-3963-4D7C-9DCD-CC654DBCED4B}"/>
              </a:ext>
            </a:extLst>
          </p:cNvPr>
          <p:cNvSpPr txBox="1"/>
          <p:nvPr/>
        </p:nvSpPr>
        <p:spPr>
          <a:xfrm>
            <a:off x="2881222" y="1993396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81.9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만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CF768B2-1531-4E58-9FAE-9C67F196457E}"/>
              </a:ext>
            </a:extLst>
          </p:cNvPr>
          <p:cNvSpPr txBox="1"/>
          <p:nvPr/>
        </p:nvSpPr>
        <p:spPr>
          <a:xfrm>
            <a:off x="3459197" y="1959451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95.4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만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E1ECBF1-7172-4E6B-89AE-AB264279BA26}"/>
              </a:ext>
            </a:extLst>
          </p:cNvPr>
          <p:cNvSpPr txBox="1"/>
          <p:nvPr/>
        </p:nvSpPr>
        <p:spPr>
          <a:xfrm>
            <a:off x="3954565" y="1959451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98.4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만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A13A8C0-04B8-4BC0-81AD-5113F0016C41}"/>
              </a:ext>
            </a:extLst>
          </p:cNvPr>
          <p:cNvSpPr txBox="1"/>
          <p:nvPr/>
        </p:nvSpPr>
        <p:spPr>
          <a:xfrm>
            <a:off x="4534115" y="1959451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105.4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만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B56A8E4-6860-4327-A506-209F019E744C}"/>
              </a:ext>
            </a:extLst>
          </p:cNvPr>
          <p:cNvSpPr txBox="1"/>
          <p:nvPr/>
        </p:nvSpPr>
        <p:spPr>
          <a:xfrm>
            <a:off x="5097016" y="1959451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107.3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만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16A67E5-415F-4BA2-AB2B-57ADA143D5A4}"/>
              </a:ext>
            </a:extLst>
          </p:cNvPr>
          <p:cNvSpPr txBox="1"/>
          <p:nvPr/>
        </p:nvSpPr>
        <p:spPr>
          <a:xfrm>
            <a:off x="5631277" y="1950388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109.7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만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22946AB-AFDD-4E02-A396-459DAEAFA712}"/>
              </a:ext>
            </a:extLst>
          </p:cNvPr>
          <p:cNvSpPr txBox="1"/>
          <p:nvPr/>
        </p:nvSpPr>
        <p:spPr>
          <a:xfrm>
            <a:off x="6166232" y="1934616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110.9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만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9285DD8-18FD-4AFD-B999-3C9786012DC1}"/>
              </a:ext>
            </a:extLst>
          </p:cNvPr>
          <p:cNvSpPr txBox="1"/>
          <p:nvPr/>
        </p:nvSpPr>
        <p:spPr>
          <a:xfrm>
            <a:off x="6717196" y="1914336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112.2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만</a:t>
            </a:r>
          </a:p>
        </p:txBody>
      </p:sp>
      <p:graphicFrame>
        <p:nvGraphicFramePr>
          <p:cNvPr id="43" name="차트 42">
            <a:extLst>
              <a:ext uri="{FF2B5EF4-FFF2-40B4-BE49-F238E27FC236}">
                <a16:creationId xmlns:a16="http://schemas.microsoft.com/office/drawing/2014/main" id="{206A6128-C3BE-4BCC-95CA-19C46B260DA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0871330"/>
              </p:ext>
            </p:extLst>
          </p:nvPr>
        </p:nvGraphicFramePr>
        <p:xfrm>
          <a:off x="2221266" y="3069016"/>
          <a:ext cx="5741850" cy="50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4" name="차트 43">
            <a:extLst>
              <a:ext uri="{FF2B5EF4-FFF2-40B4-BE49-F238E27FC236}">
                <a16:creationId xmlns:a16="http://schemas.microsoft.com/office/drawing/2014/main" id="{512A1090-8071-4140-B48E-887281538C7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08565483"/>
              </p:ext>
            </p:extLst>
          </p:nvPr>
        </p:nvGraphicFramePr>
        <p:xfrm>
          <a:off x="2216696" y="3573016"/>
          <a:ext cx="5741849" cy="558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46" name="차트 45">
            <a:extLst>
              <a:ext uri="{FF2B5EF4-FFF2-40B4-BE49-F238E27FC236}">
                <a16:creationId xmlns:a16="http://schemas.microsoft.com/office/drawing/2014/main" id="{9DB75EEB-FC8D-40DA-8D49-83FADEE2634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58625850"/>
              </p:ext>
            </p:extLst>
          </p:nvPr>
        </p:nvGraphicFramePr>
        <p:xfrm>
          <a:off x="2216696" y="4142029"/>
          <a:ext cx="5741849" cy="547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47" name="차트 46">
            <a:extLst>
              <a:ext uri="{FF2B5EF4-FFF2-40B4-BE49-F238E27FC236}">
                <a16:creationId xmlns:a16="http://schemas.microsoft.com/office/drawing/2014/main" id="{E3397AD5-943F-4BB1-AA20-5D8C9123B02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020528"/>
              </p:ext>
            </p:extLst>
          </p:nvPr>
        </p:nvGraphicFramePr>
        <p:xfrm>
          <a:off x="2252699" y="5301208"/>
          <a:ext cx="5705845" cy="5536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45" name="TextBox 44">
            <a:extLst>
              <a:ext uri="{FF2B5EF4-FFF2-40B4-BE49-F238E27FC236}">
                <a16:creationId xmlns:a16="http://schemas.microsoft.com/office/drawing/2014/main" id="{B6A5614B-4408-4045-BEBB-2A3747422141}"/>
              </a:ext>
            </a:extLst>
          </p:cNvPr>
          <p:cNvSpPr txBox="1"/>
          <p:nvPr/>
        </p:nvSpPr>
        <p:spPr>
          <a:xfrm>
            <a:off x="2354784" y="2520755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72.3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92D9A27-D775-45B7-96C7-3BFA25082171}"/>
              </a:ext>
            </a:extLst>
          </p:cNvPr>
          <p:cNvSpPr txBox="1"/>
          <p:nvPr/>
        </p:nvSpPr>
        <p:spPr>
          <a:xfrm>
            <a:off x="2904692" y="2514067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75.4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50AF8B6-0561-4F1F-8197-03FEDCB46651}"/>
              </a:ext>
            </a:extLst>
          </p:cNvPr>
          <p:cNvSpPr txBox="1"/>
          <p:nvPr/>
        </p:nvSpPr>
        <p:spPr>
          <a:xfrm>
            <a:off x="3432265" y="2500319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77.8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C4C49F1-E351-460B-B8FE-A12CFED96823}"/>
              </a:ext>
            </a:extLst>
          </p:cNvPr>
          <p:cNvSpPr txBox="1"/>
          <p:nvPr/>
        </p:nvSpPr>
        <p:spPr>
          <a:xfrm>
            <a:off x="4006165" y="2465734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81.6</a:t>
            </a:r>
            <a:r>
              <a:rPr lang="ko-KR" altLang="en-US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A3FFD4F-E10B-4258-B378-7EB96815E017}"/>
              </a:ext>
            </a:extLst>
          </p:cNvPr>
          <p:cNvSpPr txBox="1"/>
          <p:nvPr/>
        </p:nvSpPr>
        <p:spPr>
          <a:xfrm>
            <a:off x="4550734" y="246573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85.6</a:t>
            </a:r>
            <a:r>
              <a:rPr lang="ko-KR" altLang="en-US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510C1733-22EB-425B-ABC6-B7D93B57FE4C}"/>
              </a:ext>
            </a:extLst>
          </p:cNvPr>
          <p:cNvSpPr txBox="1"/>
          <p:nvPr/>
        </p:nvSpPr>
        <p:spPr>
          <a:xfrm>
            <a:off x="5095105" y="2465732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86.6</a:t>
            </a:r>
            <a:r>
              <a:rPr lang="ko-KR" altLang="en-US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6957058-0CBB-431E-8F0B-37D37404C4D0}"/>
              </a:ext>
            </a:extLst>
          </p:cNvPr>
          <p:cNvSpPr txBox="1"/>
          <p:nvPr/>
        </p:nvSpPr>
        <p:spPr>
          <a:xfrm>
            <a:off x="5639476" y="2454395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90.4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A28921B-8E5E-4010-A3D1-C8B23DEB7521}"/>
              </a:ext>
            </a:extLst>
          </p:cNvPr>
          <p:cNvSpPr txBox="1"/>
          <p:nvPr/>
        </p:nvSpPr>
        <p:spPr>
          <a:xfrm>
            <a:off x="6183847" y="2454367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90.4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993CB58-FA95-425F-AE82-7A30DC4910AA}"/>
              </a:ext>
            </a:extLst>
          </p:cNvPr>
          <p:cNvSpPr txBox="1"/>
          <p:nvPr/>
        </p:nvSpPr>
        <p:spPr>
          <a:xfrm>
            <a:off x="6724182" y="2454339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90.4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1397D18-A77A-4FC3-A84A-8385DF28F5C1}"/>
              </a:ext>
            </a:extLst>
          </p:cNvPr>
          <p:cNvSpPr txBox="1"/>
          <p:nvPr/>
        </p:nvSpPr>
        <p:spPr>
          <a:xfrm>
            <a:off x="7248817" y="2425443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91.5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cxnSp>
        <p:nvCxnSpPr>
          <p:cNvPr id="57" name="직선 연결선 56">
            <a:extLst>
              <a:ext uri="{FF2B5EF4-FFF2-40B4-BE49-F238E27FC236}">
                <a16:creationId xmlns:a16="http://schemas.microsoft.com/office/drawing/2014/main" id="{9FF993B6-01BC-4265-8737-A9C5FDEBB84C}"/>
              </a:ext>
            </a:extLst>
          </p:cNvPr>
          <p:cNvCxnSpPr>
            <a:cxnSpLocks/>
          </p:cNvCxnSpPr>
          <p:nvPr/>
        </p:nvCxnSpPr>
        <p:spPr>
          <a:xfrm>
            <a:off x="2360464" y="3429000"/>
            <a:ext cx="550325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F7101983-7299-4689-8BD5-7780EBED774A}"/>
              </a:ext>
            </a:extLst>
          </p:cNvPr>
          <p:cNvSpPr txBox="1"/>
          <p:nvPr/>
        </p:nvSpPr>
        <p:spPr>
          <a:xfrm>
            <a:off x="2359945" y="3012304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0.94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CA635EC-7520-44D4-B4C2-CB0661153581}"/>
              </a:ext>
            </a:extLst>
          </p:cNvPr>
          <p:cNvSpPr txBox="1"/>
          <p:nvPr/>
        </p:nvSpPr>
        <p:spPr>
          <a:xfrm>
            <a:off x="2881221" y="3061340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0.77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D2AEA0B0-DF86-4332-9B9B-78F58A736390}"/>
              </a:ext>
            </a:extLst>
          </p:cNvPr>
          <p:cNvSpPr txBox="1"/>
          <p:nvPr/>
        </p:nvSpPr>
        <p:spPr>
          <a:xfrm>
            <a:off x="3451440" y="3055889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0.84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17993B0F-2D1A-4D27-8C05-7E43D17F9667}"/>
              </a:ext>
            </a:extLst>
          </p:cNvPr>
          <p:cNvSpPr txBox="1"/>
          <p:nvPr/>
        </p:nvSpPr>
        <p:spPr>
          <a:xfrm>
            <a:off x="3980472" y="3055888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0.84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A03F4FAD-04A4-4E56-B614-92B5CEC79AB0}"/>
              </a:ext>
            </a:extLst>
          </p:cNvPr>
          <p:cNvSpPr txBox="1"/>
          <p:nvPr/>
        </p:nvSpPr>
        <p:spPr>
          <a:xfrm>
            <a:off x="4534114" y="3049710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0.85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05DE78F7-7D97-4A5A-B01C-61FE057D802B}"/>
              </a:ext>
            </a:extLst>
          </p:cNvPr>
          <p:cNvSpPr txBox="1"/>
          <p:nvPr/>
        </p:nvSpPr>
        <p:spPr>
          <a:xfrm>
            <a:off x="5059416" y="3049015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0.91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F5781CF0-7224-4F12-BFC0-DAB7030FD8A9}"/>
              </a:ext>
            </a:extLst>
          </p:cNvPr>
          <p:cNvSpPr txBox="1"/>
          <p:nvPr/>
        </p:nvSpPr>
        <p:spPr>
          <a:xfrm>
            <a:off x="5601112" y="3046851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0.92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E93374C9-F6AA-4C45-A753-477CBEFB974B}"/>
              </a:ext>
            </a:extLst>
          </p:cNvPr>
          <p:cNvSpPr txBox="1"/>
          <p:nvPr/>
        </p:nvSpPr>
        <p:spPr>
          <a:xfrm>
            <a:off x="6150911" y="3035898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0.98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07F0D14A-CB1A-4212-8193-CE16995BA1EE}"/>
              </a:ext>
            </a:extLst>
          </p:cNvPr>
          <p:cNvSpPr txBox="1"/>
          <p:nvPr/>
        </p:nvSpPr>
        <p:spPr>
          <a:xfrm>
            <a:off x="6730009" y="3030070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0.99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62BEEA66-25AD-4125-8E76-312729C64CC9}"/>
              </a:ext>
            </a:extLst>
          </p:cNvPr>
          <p:cNvSpPr txBox="1"/>
          <p:nvPr/>
        </p:nvSpPr>
        <p:spPr>
          <a:xfrm>
            <a:off x="7295171" y="2996883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1.06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조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31A64C7-A29D-421F-867D-90F0B987FEA9}"/>
              </a:ext>
            </a:extLst>
          </p:cNvPr>
          <p:cNvSpPr txBox="1"/>
          <p:nvPr/>
        </p:nvSpPr>
        <p:spPr>
          <a:xfrm>
            <a:off x="2326717" y="3652131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223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50F0808E-0F8C-4678-B717-AA5DF6851370}"/>
              </a:ext>
            </a:extLst>
          </p:cNvPr>
          <p:cNvSpPr txBox="1"/>
          <p:nvPr/>
        </p:nvSpPr>
        <p:spPr>
          <a:xfrm>
            <a:off x="2873465" y="3650306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253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D9CFA30B-4AE2-45AB-9EAE-32A64A899861}"/>
              </a:ext>
            </a:extLst>
          </p:cNvPr>
          <p:cNvSpPr txBox="1"/>
          <p:nvPr/>
        </p:nvSpPr>
        <p:spPr>
          <a:xfrm>
            <a:off x="3402917" y="3650306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268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5512DFB0-B618-4FAF-A397-D9A47C787A02}"/>
              </a:ext>
            </a:extLst>
          </p:cNvPr>
          <p:cNvSpPr txBox="1"/>
          <p:nvPr/>
        </p:nvSpPr>
        <p:spPr>
          <a:xfrm>
            <a:off x="3987122" y="3639586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268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27B89CD9-F211-4633-BF3A-9F6A40FA62B9}"/>
              </a:ext>
            </a:extLst>
          </p:cNvPr>
          <p:cNvSpPr txBox="1"/>
          <p:nvPr/>
        </p:nvSpPr>
        <p:spPr>
          <a:xfrm>
            <a:off x="4484430" y="3617431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268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D92345C-1FD8-46AD-A928-51563ADA147F}"/>
              </a:ext>
            </a:extLst>
          </p:cNvPr>
          <p:cNvSpPr txBox="1"/>
          <p:nvPr/>
        </p:nvSpPr>
        <p:spPr>
          <a:xfrm>
            <a:off x="5061012" y="3604841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305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10F80C54-66A9-4C41-8892-86B18BA8D2C3}"/>
              </a:ext>
            </a:extLst>
          </p:cNvPr>
          <p:cNvSpPr txBox="1"/>
          <p:nvPr/>
        </p:nvSpPr>
        <p:spPr>
          <a:xfrm>
            <a:off x="5599161" y="3593108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320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DDF9970B-5459-40A0-BA78-4737C851B107}"/>
              </a:ext>
            </a:extLst>
          </p:cNvPr>
          <p:cNvSpPr txBox="1"/>
          <p:nvPr/>
        </p:nvSpPr>
        <p:spPr>
          <a:xfrm>
            <a:off x="6174729" y="3586957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336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AD73AEB0-6587-4FCC-B9EA-1420C67EDDE8}"/>
              </a:ext>
            </a:extLst>
          </p:cNvPr>
          <p:cNvSpPr txBox="1"/>
          <p:nvPr/>
        </p:nvSpPr>
        <p:spPr>
          <a:xfrm>
            <a:off x="6724492" y="3562952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353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0CFF1D75-87F5-48EF-B005-752C0731FC44}"/>
              </a:ext>
            </a:extLst>
          </p:cNvPr>
          <p:cNvSpPr txBox="1"/>
          <p:nvPr/>
        </p:nvSpPr>
        <p:spPr>
          <a:xfrm>
            <a:off x="7225590" y="3562810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371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</a:p>
        </p:txBody>
      </p:sp>
      <p:cxnSp>
        <p:nvCxnSpPr>
          <p:cNvPr id="78" name="직선 연결선 77">
            <a:extLst>
              <a:ext uri="{FF2B5EF4-FFF2-40B4-BE49-F238E27FC236}">
                <a16:creationId xmlns:a16="http://schemas.microsoft.com/office/drawing/2014/main" id="{765EEC08-0687-40D2-8E1B-60C32FCB440B}"/>
              </a:ext>
            </a:extLst>
          </p:cNvPr>
          <p:cNvCxnSpPr>
            <a:cxnSpLocks/>
          </p:cNvCxnSpPr>
          <p:nvPr/>
        </p:nvCxnSpPr>
        <p:spPr>
          <a:xfrm>
            <a:off x="2323540" y="4005064"/>
            <a:ext cx="550325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412E9FA5-3C01-40C8-BD99-CBBA6DA3EECD}"/>
              </a:ext>
            </a:extLst>
          </p:cNvPr>
          <p:cNvSpPr txBox="1"/>
          <p:nvPr/>
        </p:nvSpPr>
        <p:spPr>
          <a:xfrm>
            <a:off x="2359945" y="4168016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87.8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점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7CC54E07-9474-4502-9D89-993EA273D4AF}"/>
              </a:ext>
            </a:extLst>
          </p:cNvPr>
          <p:cNvSpPr txBox="1"/>
          <p:nvPr/>
        </p:nvSpPr>
        <p:spPr>
          <a:xfrm>
            <a:off x="2864768" y="4196245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89.6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점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01C6841B-C660-46AA-8028-96628034A54A}"/>
              </a:ext>
            </a:extLst>
          </p:cNvPr>
          <p:cNvSpPr txBox="1"/>
          <p:nvPr/>
        </p:nvSpPr>
        <p:spPr>
          <a:xfrm>
            <a:off x="3432426" y="4196244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92.2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점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2827B5D9-7EF4-4B5D-9006-52E1232F38BC}"/>
              </a:ext>
            </a:extLst>
          </p:cNvPr>
          <p:cNvSpPr txBox="1"/>
          <p:nvPr/>
        </p:nvSpPr>
        <p:spPr>
          <a:xfrm>
            <a:off x="3956527" y="418508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93.3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점</a:t>
            </a:r>
          </a:p>
        </p:txBody>
      </p:sp>
      <p:cxnSp>
        <p:nvCxnSpPr>
          <p:cNvPr id="84" name="직선 연결선 83">
            <a:extLst>
              <a:ext uri="{FF2B5EF4-FFF2-40B4-BE49-F238E27FC236}">
                <a16:creationId xmlns:a16="http://schemas.microsoft.com/office/drawing/2014/main" id="{278AFE81-6AC3-435A-B243-7868B94B8D56}"/>
              </a:ext>
            </a:extLst>
          </p:cNvPr>
          <p:cNvCxnSpPr>
            <a:cxnSpLocks/>
          </p:cNvCxnSpPr>
          <p:nvPr/>
        </p:nvCxnSpPr>
        <p:spPr>
          <a:xfrm>
            <a:off x="2343479" y="4545124"/>
            <a:ext cx="550325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CCDEBB5A-8731-4285-8229-1BAF12BE7EE8}"/>
              </a:ext>
            </a:extLst>
          </p:cNvPr>
          <p:cNvSpPr txBox="1"/>
          <p:nvPr/>
        </p:nvSpPr>
        <p:spPr>
          <a:xfrm>
            <a:off x="4518799" y="4172994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96.2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점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CB98E526-E8E0-4566-B793-563BAF003360}"/>
              </a:ext>
            </a:extLst>
          </p:cNvPr>
          <p:cNvSpPr txBox="1"/>
          <p:nvPr/>
        </p:nvSpPr>
        <p:spPr>
          <a:xfrm>
            <a:off x="5057059" y="4166156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96.5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점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6547B348-BF35-496C-83DA-D6FC0FBCBD95}"/>
              </a:ext>
            </a:extLst>
          </p:cNvPr>
          <p:cNvSpPr txBox="1"/>
          <p:nvPr/>
        </p:nvSpPr>
        <p:spPr>
          <a:xfrm>
            <a:off x="5599161" y="4149080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96.7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점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3A99683E-236D-4488-80EC-4BD924742A77}"/>
              </a:ext>
            </a:extLst>
          </p:cNvPr>
          <p:cNvSpPr txBox="1"/>
          <p:nvPr/>
        </p:nvSpPr>
        <p:spPr>
          <a:xfrm>
            <a:off x="6150403" y="415137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96.9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점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A9C4228B-F280-48F2-9232-C083EE6341AC}"/>
              </a:ext>
            </a:extLst>
          </p:cNvPr>
          <p:cNvSpPr txBox="1"/>
          <p:nvPr/>
        </p:nvSpPr>
        <p:spPr>
          <a:xfrm>
            <a:off x="6687610" y="415137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97.1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점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4A32BDC2-C05D-413A-BDD9-385AB131159F}"/>
              </a:ext>
            </a:extLst>
          </p:cNvPr>
          <p:cNvSpPr txBox="1"/>
          <p:nvPr/>
        </p:nvSpPr>
        <p:spPr>
          <a:xfrm>
            <a:off x="7261729" y="4145936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98.1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점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870C9B3F-BE84-4258-8549-11046124D1C7}"/>
              </a:ext>
            </a:extLst>
          </p:cNvPr>
          <p:cNvSpPr txBox="1"/>
          <p:nvPr/>
        </p:nvSpPr>
        <p:spPr>
          <a:xfrm>
            <a:off x="2354783" y="4792538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ZERO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5825B088-0DFD-49CB-A84D-843E76DFA5B9}"/>
              </a:ext>
            </a:extLst>
          </p:cNvPr>
          <p:cNvSpPr txBox="1"/>
          <p:nvPr/>
        </p:nvSpPr>
        <p:spPr>
          <a:xfrm>
            <a:off x="2881221" y="4792538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ZERO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AD37AD2E-3ECD-4DAC-9DA1-F36A18B8639A}"/>
              </a:ext>
            </a:extLst>
          </p:cNvPr>
          <p:cNvSpPr txBox="1"/>
          <p:nvPr/>
        </p:nvSpPr>
        <p:spPr>
          <a:xfrm>
            <a:off x="3451440" y="4790169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ZERO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72EB6F51-8EE7-4EE0-BDC0-62E4C66315F6}"/>
              </a:ext>
            </a:extLst>
          </p:cNvPr>
          <p:cNvSpPr txBox="1"/>
          <p:nvPr/>
        </p:nvSpPr>
        <p:spPr>
          <a:xfrm>
            <a:off x="3977878" y="4797519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ZERO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BAF60FB8-7FB9-47D0-ACE0-22509F53E3D2}"/>
              </a:ext>
            </a:extLst>
          </p:cNvPr>
          <p:cNvSpPr txBox="1"/>
          <p:nvPr/>
        </p:nvSpPr>
        <p:spPr>
          <a:xfrm>
            <a:off x="4527646" y="4814885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ZERO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0DE9A386-A193-4D6B-A1A2-01C4A9EB4A16}"/>
              </a:ext>
            </a:extLst>
          </p:cNvPr>
          <p:cNvSpPr txBox="1"/>
          <p:nvPr/>
        </p:nvSpPr>
        <p:spPr>
          <a:xfrm>
            <a:off x="5082291" y="4814885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ZERO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518611F0-6408-488B-B478-708733464431}"/>
              </a:ext>
            </a:extLst>
          </p:cNvPr>
          <p:cNvSpPr txBox="1"/>
          <p:nvPr/>
        </p:nvSpPr>
        <p:spPr>
          <a:xfrm>
            <a:off x="5631277" y="4807349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ZERO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9D1CF150-E55E-4AB3-BE90-114E0332804D}"/>
              </a:ext>
            </a:extLst>
          </p:cNvPr>
          <p:cNvSpPr txBox="1"/>
          <p:nvPr/>
        </p:nvSpPr>
        <p:spPr>
          <a:xfrm>
            <a:off x="6150403" y="4814885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ZERO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65930FF3-9719-4F88-B37F-622EE81BD89C}"/>
              </a:ext>
            </a:extLst>
          </p:cNvPr>
          <p:cNvSpPr txBox="1"/>
          <p:nvPr/>
        </p:nvSpPr>
        <p:spPr>
          <a:xfrm>
            <a:off x="6711341" y="4814884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ZERO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AE368F67-1846-4F1D-877C-E5C8817F1E94}"/>
              </a:ext>
            </a:extLst>
          </p:cNvPr>
          <p:cNvSpPr txBox="1"/>
          <p:nvPr/>
        </p:nvSpPr>
        <p:spPr>
          <a:xfrm>
            <a:off x="7270363" y="4814884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ZERO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95E66446-CEF1-4599-A5B7-17F4F3F14634}"/>
              </a:ext>
            </a:extLst>
          </p:cNvPr>
          <p:cNvSpPr txBox="1"/>
          <p:nvPr/>
        </p:nvSpPr>
        <p:spPr>
          <a:xfrm>
            <a:off x="2359324" y="5375648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15.4%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433B6D52-B902-4C98-9518-7CAC37F147D8}"/>
              </a:ext>
            </a:extLst>
          </p:cNvPr>
          <p:cNvSpPr txBox="1"/>
          <p:nvPr/>
        </p:nvSpPr>
        <p:spPr>
          <a:xfrm>
            <a:off x="2904692" y="5404255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18.9%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cxnSp>
        <p:nvCxnSpPr>
          <p:cNvPr id="103" name="직선 연결선 102">
            <a:extLst>
              <a:ext uri="{FF2B5EF4-FFF2-40B4-BE49-F238E27FC236}">
                <a16:creationId xmlns:a16="http://schemas.microsoft.com/office/drawing/2014/main" id="{41E3BC03-7B66-4BFD-A64D-3865C0D20D58}"/>
              </a:ext>
            </a:extLst>
          </p:cNvPr>
          <p:cNvCxnSpPr>
            <a:cxnSpLocks/>
          </p:cNvCxnSpPr>
          <p:nvPr/>
        </p:nvCxnSpPr>
        <p:spPr>
          <a:xfrm>
            <a:off x="2252699" y="5724477"/>
            <a:ext cx="550325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>
            <a:extLst>
              <a:ext uri="{FF2B5EF4-FFF2-40B4-BE49-F238E27FC236}">
                <a16:creationId xmlns:a16="http://schemas.microsoft.com/office/drawing/2014/main" id="{100C8880-3219-470C-B2AC-D22DB16DE99D}"/>
              </a:ext>
            </a:extLst>
          </p:cNvPr>
          <p:cNvSpPr txBox="1"/>
          <p:nvPr/>
        </p:nvSpPr>
        <p:spPr>
          <a:xfrm>
            <a:off x="3409147" y="5397686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24.6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%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A767C815-53B7-496B-862A-CCE2F036B6A5}"/>
              </a:ext>
            </a:extLst>
          </p:cNvPr>
          <p:cNvSpPr txBox="1"/>
          <p:nvPr/>
        </p:nvSpPr>
        <p:spPr>
          <a:xfrm>
            <a:off x="3940824" y="5342788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32.2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%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B418BEC0-32C5-43D4-8587-2764CF3EDBC2}"/>
              </a:ext>
            </a:extLst>
          </p:cNvPr>
          <p:cNvSpPr txBox="1"/>
          <p:nvPr/>
        </p:nvSpPr>
        <p:spPr>
          <a:xfrm>
            <a:off x="4555045" y="531473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41.2%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52A2BF8A-7362-4319-9B54-E30E283DA877}"/>
              </a:ext>
            </a:extLst>
          </p:cNvPr>
          <p:cNvSpPr txBox="1"/>
          <p:nvPr/>
        </p:nvSpPr>
        <p:spPr>
          <a:xfrm>
            <a:off x="5088362" y="5303819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53.3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%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637D32D6-9474-4C5E-A5BA-5444C05D8D00}"/>
              </a:ext>
            </a:extLst>
          </p:cNvPr>
          <p:cNvSpPr txBox="1"/>
          <p:nvPr/>
        </p:nvSpPr>
        <p:spPr>
          <a:xfrm>
            <a:off x="5611909" y="5279711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66.7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%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7B2E2283-F7DA-4177-A0E1-A6FADF216FF8}"/>
              </a:ext>
            </a:extLst>
          </p:cNvPr>
          <p:cNvSpPr txBox="1"/>
          <p:nvPr/>
        </p:nvSpPr>
        <p:spPr>
          <a:xfrm>
            <a:off x="6150210" y="526520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75.0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%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C23B601E-A954-4556-865C-B782817959B3}"/>
              </a:ext>
            </a:extLst>
          </p:cNvPr>
          <p:cNvSpPr txBox="1"/>
          <p:nvPr/>
        </p:nvSpPr>
        <p:spPr>
          <a:xfrm>
            <a:off x="6711340" y="5241602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81.7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%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02828E4C-B79B-4FDF-92C2-C265C77D6DD2}"/>
              </a:ext>
            </a:extLst>
          </p:cNvPr>
          <p:cNvSpPr txBox="1"/>
          <p:nvPr/>
        </p:nvSpPr>
        <p:spPr>
          <a:xfrm>
            <a:off x="7225590" y="5220507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91.7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%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6" name="모서리가 둥근 직사각형 21">
            <a:extLst>
              <a:ext uri="{FF2B5EF4-FFF2-40B4-BE49-F238E27FC236}">
                <a16:creationId xmlns:a16="http://schemas.microsoft.com/office/drawing/2014/main" id="{3EEAD241-0D36-4ABB-8C0E-7F4B45E16C6A}"/>
              </a:ext>
            </a:extLst>
          </p:cNvPr>
          <p:cNvSpPr/>
          <p:nvPr/>
        </p:nvSpPr>
        <p:spPr>
          <a:xfrm>
            <a:off x="7977335" y="1596079"/>
            <a:ext cx="1662773" cy="259836"/>
          </a:xfrm>
          <a:prstGeom prst="roundRect">
            <a:avLst>
              <a:gd name="adj" fmla="val 6869"/>
            </a:avLst>
          </a:prstGeom>
          <a:solidFill>
            <a:srgbClr val="002060"/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en-US" altLang="ko-KR" sz="1100" b="1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2030</a:t>
            </a:r>
            <a:r>
              <a: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경영목표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87DC2885-167D-4EA8-B7A1-8990AFEE789D}"/>
              </a:ext>
            </a:extLst>
          </p:cNvPr>
          <p:cNvSpPr txBox="1"/>
          <p:nvPr/>
        </p:nvSpPr>
        <p:spPr>
          <a:xfrm>
            <a:off x="7986033" y="1918840"/>
            <a:ext cx="1564098" cy="449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총 누적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(’21~’30)</a:t>
            </a:r>
          </a:p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1000</a:t>
            </a:r>
            <a:r>
              <a:rPr lang="ko-KR" altLang="en-US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만 세대 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791854C0-0ACD-45DA-953F-F54E6BF66BEF}"/>
              </a:ext>
            </a:extLst>
          </p:cNvPr>
          <p:cNvSpPr txBox="1"/>
          <p:nvPr/>
        </p:nvSpPr>
        <p:spPr>
          <a:xfrm>
            <a:off x="7997414" y="2475205"/>
            <a:ext cx="1564098" cy="449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총 누적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(’21~’30)</a:t>
            </a:r>
          </a:p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850</a:t>
            </a:r>
            <a:r>
              <a:rPr lang="ko-KR" altLang="en-US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조원 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58C040F6-7A1F-438B-AE5F-BF0E30EC716D}"/>
              </a:ext>
            </a:extLst>
          </p:cNvPr>
          <p:cNvSpPr txBox="1"/>
          <p:nvPr/>
        </p:nvSpPr>
        <p:spPr>
          <a:xfrm>
            <a:off x="8026672" y="3029549"/>
            <a:ext cx="1564098" cy="449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총 누적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(’21~’30)</a:t>
            </a:r>
          </a:p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</a:t>
            </a:r>
            <a:r>
              <a:rPr lang="ko-KR" altLang="en-US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조원 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9EFFFA13-2831-4D53-91AC-C489A9CED6FC}"/>
              </a:ext>
            </a:extLst>
          </p:cNvPr>
          <p:cNvSpPr txBox="1"/>
          <p:nvPr/>
        </p:nvSpPr>
        <p:spPr>
          <a:xfrm>
            <a:off x="8036952" y="3608918"/>
            <a:ext cx="1564098" cy="449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총 누적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(’21~’30)</a:t>
            </a:r>
          </a:p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3,000</a:t>
            </a:r>
            <a:r>
              <a:rPr lang="ko-KR" altLang="en-US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개소 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AA55A106-70B4-4BD3-899F-F32663F711B1}"/>
              </a:ext>
            </a:extLst>
          </p:cNvPr>
          <p:cNvSpPr txBox="1"/>
          <p:nvPr/>
        </p:nvSpPr>
        <p:spPr>
          <a:xfrm>
            <a:off x="8094930" y="4146291"/>
            <a:ext cx="1564098" cy="449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공공기관 최상위 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98</a:t>
            </a:r>
            <a:r>
              <a:rPr lang="ko-KR" altLang="en-US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점 이상 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9D47E712-64E8-478C-A669-B7BDFBEF4EB3}"/>
              </a:ext>
            </a:extLst>
          </p:cNvPr>
          <p:cNvSpPr txBox="1"/>
          <p:nvPr/>
        </p:nvSpPr>
        <p:spPr>
          <a:xfrm>
            <a:off x="8085183" y="4700806"/>
            <a:ext cx="1564098" cy="449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안전</a:t>
            </a:r>
            <a:r>
              <a:rPr lang="en-US" altLang="ko-KR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부패</a:t>
            </a:r>
            <a:r>
              <a:rPr lang="en-US" altLang="ko-KR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보안사고 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Zero</a:t>
            </a:r>
            <a:r>
              <a:rPr lang="ko-KR" altLang="en-US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994D4D00-5390-430F-B2A6-721F36A3135C}"/>
              </a:ext>
            </a:extLst>
          </p:cNvPr>
          <p:cNvSpPr txBox="1"/>
          <p:nvPr/>
        </p:nvSpPr>
        <p:spPr>
          <a:xfrm>
            <a:off x="8104112" y="5267925"/>
            <a:ext cx="1564098" cy="449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900" b="1" dirty="0" err="1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비대면</a:t>
            </a:r>
            <a:r>
              <a:rPr lang="ko-KR" altLang="en-US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서비스 이용률 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90%</a:t>
            </a:r>
            <a:r>
              <a:rPr lang="ko-KR" altLang="en-US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이상 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ECE2B038-6C1A-4C1B-8912-1466A5AB1062}"/>
              </a:ext>
            </a:extLst>
          </p:cNvPr>
          <p:cNvSpPr txBox="1"/>
          <p:nvPr/>
        </p:nvSpPr>
        <p:spPr>
          <a:xfrm>
            <a:off x="8087661" y="5828870"/>
            <a:ext cx="1564098" cy="449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9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적정운용배수 </a:t>
            </a:r>
            <a:endParaRPr kumimoji="0" lang="en-US" altLang="ko-KR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50</a:t>
            </a:r>
            <a:r>
              <a:rPr lang="ko-KR" altLang="en-US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배</a:t>
            </a:r>
            <a:r>
              <a:rPr lang="en-US" altLang="ko-KR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3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이하 </a:t>
            </a:r>
            <a:endParaRPr kumimoji="0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5" name="모서리가 둥근 직사각형 21">
            <a:extLst>
              <a:ext uri="{FF2B5EF4-FFF2-40B4-BE49-F238E27FC236}">
                <a16:creationId xmlns:a16="http://schemas.microsoft.com/office/drawing/2014/main" id="{A4EC9FAF-D48C-43B2-A321-6BFE36D20D62}"/>
              </a:ext>
            </a:extLst>
          </p:cNvPr>
          <p:cNvSpPr/>
          <p:nvPr/>
        </p:nvSpPr>
        <p:spPr>
          <a:xfrm>
            <a:off x="264250" y="1550393"/>
            <a:ext cx="763126" cy="259836"/>
          </a:xfrm>
          <a:prstGeom prst="roundRect">
            <a:avLst>
              <a:gd name="adj" fmla="val 6869"/>
            </a:avLst>
          </a:prstGeom>
          <a:solidFill>
            <a:srgbClr val="002060"/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전략방향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6" name="모서리가 둥근 직사각형 21">
            <a:extLst>
              <a:ext uri="{FF2B5EF4-FFF2-40B4-BE49-F238E27FC236}">
                <a16:creationId xmlns:a16="http://schemas.microsoft.com/office/drawing/2014/main" id="{F0B847A4-82D9-4C95-AEB4-A54586C22544}"/>
              </a:ext>
            </a:extLst>
          </p:cNvPr>
          <p:cNvSpPr/>
          <p:nvPr/>
        </p:nvSpPr>
        <p:spPr>
          <a:xfrm>
            <a:off x="1064567" y="1556792"/>
            <a:ext cx="1114807" cy="259836"/>
          </a:xfrm>
          <a:prstGeom prst="roundRect">
            <a:avLst>
              <a:gd name="adj" fmla="val 6869"/>
            </a:avLst>
          </a:prstGeom>
          <a:solidFill>
            <a:srgbClr val="002060"/>
          </a:solidFill>
          <a:ln w="63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lIns="0" rIns="0" rtlCol="0" anchor="ctr"/>
          <a:lstStyle/>
          <a:p>
            <a:pPr marL="0" marR="0" lvl="0" indent="-136525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prstClr val="black"/>
              </a:buClr>
              <a:buSzPts val="1000"/>
              <a:buFontTx/>
              <a:buNone/>
              <a:tabLst/>
              <a:defRPr/>
            </a:pPr>
            <a:r>
              <a:rPr lang="ko-KR" altLang="en-US" sz="11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경영목표 </a:t>
            </a:r>
            <a:r>
              <a:rPr lang="en-US" altLang="ko-KR" sz="11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KPI</a:t>
            </a:r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graphicFrame>
        <p:nvGraphicFramePr>
          <p:cNvPr id="128" name="차트 127">
            <a:extLst>
              <a:ext uri="{FF2B5EF4-FFF2-40B4-BE49-F238E27FC236}">
                <a16:creationId xmlns:a16="http://schemas.microsoft.com/office/drawing/2014/main" id="{DBA98FFA-3CC4-45B9-AE7E-230EE6F50C2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6886090"/>
              </p:ext>
            </p:extLst>
          </p:nvPr>
        </p:nvGraphicFramePr>
        <p:xfrm>
          <a:off x="2243631" y="5858104"/>
          <a:ext cx="5697120" cy="5232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cxnSp>
        <p:nvCxnSpPr>
          <p:cNvPr id="129" name="직선 연결선 128">
            <a:extLst>
              <a:ext uri="{FF2B5EF4-FFF2-40B4-BE49-F238E27FC236}">
                <a16:creationId xmlns:a16="http://schemas.microsoft.com/office/drawing/2014/main" id="{92B17EE3-A5AC-4F82-9231-E8BF1A32AEAF}"/>
              </a:ext>
            </a:extLst>
          </p:cNvPr>
          <p:cNvCxnSpPr>
            <a:cxnSpLocks/>
          </p:cNvCxnSpPr>
          <p:nvPr/>
        </p:nvCxnSpPr>
        <p:spPr>
          <a:xfrm>
            <a:off x="2269364" y="6237312"/>
            <a:ext cx="550325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TextBox 129">
            <a:extLst>
              <a:ext uri="{FF2B5EF4-FFF2-40B4-BE49-F238E27FC236}">
                <a16:creationId xmlns:a16="http://schemas.microsoft.com/office/drawing/2014/main" id="{0459ABC8-2637-467F-AB14-2F81366E6AE8}"/>
              </a:ext>
            </a:extLst>
          </p:cNvPr>
          <p:cNvSpPr txBox="1"/>
          <p:nvPr/>
        </p:nvSpPr>
        <p:spPr>
          <a:xfrm>
            <a:off x="2935592" y="5846512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49.2</a:t>
            </a:r>
            <a:r>
              <a:rPr lang="ko-KR" altLang="en-US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배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5DA11AB3-E316-44AD-8732-AC751DBA0F10}"/>
              </a:ext>
            </a:extLst>
          </p:cNvPr>
          <p:cNvSpPr txBox="1"/>
          <p:nvPr/>
        </p:nvSpPr>
        <p:spPr>
          <a:xfrm>
            <a:off x="3469330" y="585257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51.4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배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29BEACEE-CBE2-40A3-B400-4586E3D08547}"/>
              </a:ext>
            </a:extLst>
          </p:cNvPr>
          <p:cNvSpPr txBox="1"/>
          <p:nvPr/>
        </p:nvSpPr>
        <p:spPr>
          <a:xfrm>
            <a:off x="3992538" y="585257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51.</a:t>
            </a: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r>
              <a:rPr lang="ko-KR" altLang="en-US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배</a:t>
            </a:r>
            <a:endParaRPr kumimoji="0" lang="ko-KR" alt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17533D58-071E-4766-B503-DE22B6C5E70F}"/>
              </a:ext>
            </a:extLst>
          </p:cNvPr>
          <p:cNvSpPr txBox="1"/>
          <p:nvPr/>
        </p:nvSpPr>
        <p:spPr>
          <a:xfrm>
            <a:off x="4574305" y="5869177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52.3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배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36886166-0694-4372-9365-A3E74BAD76F5}"/>
              </a:ext>
            </a:extLst>
          </p:cNvPr>
          <p:cNvSpPr txBox="1"/>
          <p:nvPr/>
        </p:nvSpPr>
        <p:spPr>
          <a:xfrm>
            <a:off x="5095105" y="587588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52.2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배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0ECD0BF2-38FD-4FC3-92DF-15FD2E230344}"/>
              </a:ext>
            </a:extLst>
          </p:cNvPr>
          <p:cNvSpPr txBox="1"/>
          <p:nvPr/>
        </p:nvSpPr>
        <p:spPr>
          <a:xfrm>
            <a:off x="5605872" y="587588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52.0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배</a:t>
            </a: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94431C3D-59ED-4DBC-8A25-D8E9DDC5F2B9}"/>
              </a:ext>
            </a:extLst>
          </p:cNvPr>
          <p:cNvSpPr txBox="1"/>
          <p:nvPr/>
        </p:nvSpPr>
        <p:spPr>
          <a:xfrm>
            <a:off x="6181708" y="5875883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51.4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배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C4E7AFAF-1ABD-4BE5-8D3B-FB19F053A007}"/>
              </a:ext>
            </a:extLst>
          </p:cNvPr>
          <p:cNvSpPr txBox="1"/>
          <p:nvPr/>
        </p:nvSpPr>
        <p:spPr>
          <a:xfrm>
            <a:off x="6694614" y="5886845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50.5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배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63158E5D-374A-4CDB-90D7-51AA12B63226}"/>
              </a:ext>
            </a:extLst>
          </p:cNvPr>
          <p:cNvSpPr txBox="1"/>
          <p:nvPr/>
        </p:nvSpPr>
        <p:spPr>
          <a:xfrm>
            <a:off x="7261729" y="5897807"/>
            <a:ext cx="577975" cy="21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49.6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배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F2654DB9-3958-4E4D-93E3-48874229C60E}"/>
              </a:ext>
            </a:extLst>
          </p:cNvPr>
          <p:cNvSpPr txBox="1"/>
          <p:nvPr/>
        </p:nvSpPr>
        <p:spPr>
          <a:xfrm>
            <a:off x="2357870" y="5846958"/>
            <a:ext cx="577975" cy="234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46.6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배</a:t>
            </a:r>
          </a:p>
        </p:txBody>
      </p:sp>
    </p:spTree>
    <p:extLst>
      <p:ext uri="{BB962C8B-B14F-4D97-AF65-F5344CB8AC3E}">
        <p14:creationId xmlns:p14="http://schemas.microsoft.com/office/powerpoint/2010/main" val="6967915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>
            <a:extLst>
              <a:ext uri="{FF2B5EF4-FFF2-40B4-BE49-F238E27FC236}">
                <a16:creationId xmlns:a16="http://schemas.microsoft.com/office/drawing/2014/main" id="{A8F231F5-96C8-4E01-BFAD-0A59081484B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H-ESG </a:t>
            </a:r>
            <a:r>
              <a:rPr lang="ko-KR" altLang="en-US" dirty="0"/>
              <a:t>지수 측정과 관리를 위한 세부 측정</a:t>
            </a:r>
            <a:r>
              <a:rPr lang="en-US" altLang="ko-KR" dirty="0"/>
              <a:t>(</a:t>
            </a:r>
            <a:r>
              <a:rPr lang="ko-KR" altLang="en-US" dirty="0"/>
              <a:t>관리</a:t>
            </a:r>
            <a:r>
              <a:rPr lang="en-US" altLang="ko-KR" dirty="0"/>
              <a:t>) </a:t>
            </a:r>
            <a:r>
              <a:rPr lang="ko-KR" altLang="en-US" dirty="0"/>
              <a:t>항목은 다음과 같음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DE374E7-BE81-407F-91F8-C8EA62EEE48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sz="1800" dirty="0"/>
              <a:t>[</a:t>
            </a:r>
            <a:r>
              <a:rPr lang="ko-KR" altLang="en-US" sz="1800" dirty="0"/>
              <a:t>참조</a:t>
            </a:r>
            <a:r>
              <a:rPr lang="en-US" altLang="ko-KR" sz="1800" dirty="0"/>
              <a:t>] H-ESG </a:t>
            </a:r>
            <a:r>
              <a:rPr lang="ko-KR" altLang="en-US" sz="1800" dirty="0"/>
              <a:t>경영지수</a:t>
            </a:r>
            <a:r>
              <a:rPr lang="en-US" altLang="ko-KR" sz="1800" dirty="0"/>
              <a:t>(</a:t>
            </a:r>
            <a:r>
              <a:rPr lang="ko-KR" altLang="en-US" sz="1800" dirty="0"/>
              <a:t>안</a:t>
            </a:r>
            <a:r>
              <a:rPr lang="en-US" altLang="ko-KR" sz="1800" dirty="0"/>
              <a:t>]</a:t>
            </a:r>
            <a:endParaRPr lang="ko-KR" altLang="en-US" sz="1800" dirty="0"/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5D7717C4-7EA3-496C-A457-6CFD077321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4074382"/>
              </p:ext>
            </p:extLst>
          </p:nvPr>
        </p:nvGraphicFramePr>
        <p:xfrm>
          <a:off x="282251" y="1891740"/>
          <a:ext cx="4680000" cy="47056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1451919682"/>
                    </a:ext>
                  </a:extLst>
                </a:gridCol>
                <a:gridCol w="223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4216027395"/>
                    </a:ext>
                  </a:extLst>
                </a:gridCol>
              </a:tblGrid>
              <a:tr h="403520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세부항목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KPI</a:t>
                      </a:r>
                      <a:endParaRPr lang="ko-KR" altLang="en-US" sz="900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dirty="0" err="1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측정산식</a:t>
                      </a:r>
                      <a:endParaRPr lang="en-US" altLang="ko-KR" sz="900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en-US" altLang="ko-KR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예시</a:t>
                      </a:r>
                      <a:r>
                        <a:rPr lang="en-US" altLang="ko-KR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비중</a:t>
                      </a:r>
                      <a:endParaRPr lang="en-US" altLang="ko-KR" sz="900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en-US" altLang="ko-KR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예시</a:t>
                      </a:r>
                      <a:r>
                        <a:rPr lang="en-US" altLang="ko-KR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900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7449">
                <a:tc rowSpan="2">
                  <a:txBody>
                    <a:bodyPr/>
                    <a:lstStyle/>
                    <a:p>
                      <a:pPr algn="ctr" latinLnBrk="0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E</a:t>
                      </a:r>
                    </a:p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환경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환경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온실가스저감</a:t>
                      </a:r>
                      <a:r>
                        <a:rPr lang="en-US" altLang="ko-KR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/</a:t>
                      </a:r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녹색제품실적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온실가스 감축 및 에너지 절약실적 </a:t>
                      </a: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+ 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녹색제품 구매 목표대비 달성도</a:t>
                      </a:r>
                      <a:endParaRPr lang="en-US" altLang="ko-KR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8086967"/>
                  </a:ext>
                </a:extLst>
              </a:tr>
              <a:tr h="357449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HUG </a:t>
                      </a:r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환경보호 점수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사회적가치 기여도 조사 內 환경보호 점수 목표 대비 달성도</a:t>
                      </a:r>
                      <a:endParaRPr lang="en-US" altLang="ko-KR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7242345"/>
                  </a:ext>
                </a:extLst>
              </a:tr>
              <a:tr h="794330">
                <a:tc rowSpan="9">
                  <a:txBody>
                    <a:bodyPr/>
                    <a:lstStyle/>
                    <a:p>
                      <a:pPr algn="ctr" latinLnBrk="0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S</a:t>
                      </a:r>
                    </a:p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사회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endParaRPr lang="ko-KR" altLang="en-US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안전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중대재해 및 안전사고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중대재해 및 안전사고 건수</a:t>
                      </a: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(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중대한 사망 </a:t>
                      </a: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/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중상사고 한정</a:t>
                      </a: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보증이행사업장 포함</a:t>
                      </a:r>
                      <a:r>
                        <a:rPr lang="en-US" altLang="ko-KR" sz="8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en-US" altLang="ko-KR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15%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8595605"/>
                  </a:ext>
                </a:extLst>
              </a:tr>
              <a:tr h="754614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정보보안</a:t>
                      </a:r>
                      <a:r>
                        <a:rPr lang="en-US" altLang="ko-KR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및 개인정보보호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국정원 정보보안 점수 평균대비 달성도 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*0.5)+ (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개인정보위원회 수준진단 등급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*0.5)</a:t>
                      </a:r>
                    </a:p>
                    <a:p>
                      <a:pPr marL="0" indent="0" algn="l" latinLnBrk="0">
                        <a:buFont typeface="Wingdings" panose="05000000000000000000" pitchFamily="2" charset="2"/>
                        <a:buNone/>
                      </a:pPr>
                      <a:endParaRPr lang="en-US" altLang="ko-KR" sz="8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8234901"/>
                  </a:ext>
                </a:extLst>
              </a:tr>
              <a:tr h="213940">
                <a:tc vMerge="1">
                  <a:txBody>
                    <a:bodyPr/>
                    <a:lstStyle/>
                    <a:p>
                      <a:pPr algn="ctr" latinLnBrk="0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사회</a:t>
                      </a:r>
                      <a:endParaRPr lang="en-US" altLang="ko-KR" sz="12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S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ociety)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일자리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창출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정규직 전환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비정규직 정규직 전환 실적</a:t>
                      </a:r>
                      <a:endParaRPr lang="en-US" altLang="ko-KR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2925667"/>
                  </a:ext>
                </a:extLst>
              </a:tr>
              <a:tr h="2139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청년일자리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800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청년미취업자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고용실적</a:t>
                      </a:r>
                      <a:endParaRPr lang="en-US" altLang="ko-KR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4917120"/>
                  </a:ext>
                </a:extLst>
              </a:tr>
              <a:tr h="2382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사회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통합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사회형평적 인사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장애인</a:t>
                      </a: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국가유공자 채용실적</a:t>
                      </a:r>
                      <a:endParaRPr lang="en-US" altLang="ko-KR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6173458"/>
                  </a:ext>
                </a:extLst>
              </a:tr>
              <a:tr h="3484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사회공헌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800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전직원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사회공헌 참여지수 </a:t>
                      </a:r>
                      <a:endParaRPr lang="en-US" altLang="ko-KR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(※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내부평가편람에 따른 지표책임자 점수 적용</a:t>
                      </a: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4479344"/>
                  </a:ext>
                </a:extLst>
              </a:tr>
              <a:tr h="436882">
                <a:tc vMerge="1">
                  <a:txBody>
                    <a:bodyPr/>
                    <a:lstStyle/>
                    <a:p>
                      <a:pPr algn="ctr" latinLnBrk="0"/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상생협력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en-US" altLang="ko-KR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동반성장</a:t>
                      </a:r>
                      <a:r>
                        <a:rPr lang="en-US" altLang="ko-KR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중소벤처기업부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동반성장 평가 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latinLnBrk="0">
                        <a:buFont typeface="Wingdings" panose="05000000000000000000" pitchFamily="2" charset="2"/>
                        <a:buNone/>
                      </a:pPr>
                      <a:endParaRPr lang="ko-KR" altLang="en-US" sz="800" b="1" dirty="0">
                        <a:solidFill>
                          <a:srgbClr val="FF0000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10%</a:t>
                      </a:r>
                      <a:endParaRPr lang="ko-KR" altLang="en-US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2432679"/>
                  </a:ext>
                </a:extLst>
              </a:tr>
              <a:tr h="2382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판로지원</a:t>
                      </a:r>
                      <a:r>
                        <a:rPr lang="en-US" altLang="ko-KR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/</a:t>
                      </a:r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상생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중소기업</a:t>
                      </a: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사회적경제기업 구매실적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  <a:endParaRPr lang="ko-KR" altLang="en-US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1503909"/>
                  </a:ext>
                </a:extLst>
              </a:tr>
              <a:tr h="348446">
                <a:tc vMerge="1">
                  <a:txBody>
                    <a:bodyPr/>
                    <a:lstStyle/>
                    <a:p>
                      <a:pPr algn="ctr" latinLnBrk="0"/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근로환경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조직문화개선 노력도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연차휴가사용도</a:t>
                      </a: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노조활동 참여 보장지수</a:t>
                      </a:r>
                      <a:endParaRPr lang="en-US" altLang="ko-KR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indent="0" algn="l" latinLnBrk="0">
                        <a:buFont typeface="Wingdings" panose="05000000000000000000" pitchFamily="2" charset="2"/>
                        <a:buNone/>
                      </a:pP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(※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내부평가편람에 따른 지표책임자 점수 적용</a:t>
                      </a: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  <a:endParaRPr lang="ko-KR" altLang="en-US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395686"/>
                  </a:ext>
                </a:extLst>
              </a:tr>
            </a:tbl>
          </a:graphicData>
        </a:graphic>
      </p:graphicFrame>
      <p:graphicFrame>
        <p:nvGraphicFramePr>
          <p:cNvPr id="6" name="표 4">
            <a:extLst>
              <a:ext uri="{FF2B5EF4-FFF2-40B4-BE49-F238E27FC236}">
                <a16:creationId xmlns:a16="http://schemas.microsoft.com/office/drawing/2014/main" id="{66D96B2F-7198-40CD-A609-99568E492C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045506"/>
              </p:ext>
            </p:extLst>
          </p:nvPr>
        </p:nvGraphicFramePr>
        <p:xfrm>
          <a:off x="2396716" y="3476151"/>
          <a:ext cx="1928791" cy="3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7950">
                  <a:extLst>
                    <a:ext uri="{9D8B030D-6E8A-4147-A177-3AD203B41FA5}">
                      <a16:colId xmlns:a16="http://schemas.microsoft.com/office/drawing/2014/main" val="73379452"/>
                    </a:ext>
                  </a:extLst>
                </a:gridCol>
                <a:gridCol w="288443">
                  <a:extLst>
                    <a:ext uri="{9D8B030D-6E8A-4147-A177-3AD203B41FA5}">
                      <a16:colId xmlns:a16="http://schemas.microsoft.com/office/drawing/2014/main" val="1368517018"/>
                    </a:ext>
                  </a:extLst>
                </a:gridCol>
                <a:gridCol w="293240">
                  <a:extLst>
                    <a:ext uri="{9D8B030D-6E8A-4147-A177-3AD203B41FA5}">
                      <a16:colId xmlns:a16="http://schemas.microsoft.com/office/drawing/2014/main" val="3012644383"/>
                    </a:ext>
                  </a:extLst>
                </a:gridCol>
                <a:gridCol w="293240">
                  <a:extLst>
                    <a:ext uri="{9D8B030D-6E8A-4147-A177-3AD203B41FA5}">
                      <a16:colId xmlns:a16="http://schemas.microsoft.com/office/drawing/2014/main" val="2453766814"/>
                    </a:ext>
                  </a:extLst>
                </a:gridCol>
                <a:gridCol w="293240">
                  <a:extLst>
                    <a:ext uri="{9D8B030D-6E8A-4147-A177-3AD203B41FA5}">
                      <a16:colId xmlns:a16="http://schemas.microsoft.com/office/drawing/2014/main" val="25855538"/>
                    </a:ext>
                  </a:extLst>
                </a:gridCol>
                <a:gridCol w="362678">
                  <a:extLst>
                    <a:ext uri="{9D8B030D-6E8A-4147-A177-3AD203B41FA5}">
                      <a16:colId xmlns:a16="http://schemas.microsoft.com/office/drawing/2014/main" val="4036981972"/>
                    </a:ext>
                  </a:extLst>
                </a:gridCol>
              </a:tblGrid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사고건수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1~2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3~4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5~6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이상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877819"/>
                  </a:ext>
                </a:extLst>
              </a:tr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90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2876415"/>
                  </a:ext>
                </a:extLst>
              </a:tr>
            </a:tbl>
          </a:graphicData>
        </a:graphic>
      </p:graphicFrame>
      <p:graphicFrame>
        <p:nvGraphicFramePr>
          <p:cNvPr id="8" name="표 4">
            <a:extLst>
              <a:ext uri="{FF2B5EF4-FFF2-40B4-BE49-F238E27FC236}">
                <a16:creationId xmlns:a16="http://schemas.microsoft.com/office/drawing/2014/main" id="{B695ACC8-D8BD-4AA7-879A-A799D8ECE2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4897227"/>
              </p:ext>
            </p:extLst>
          </p:nvPr>
        </p:nvGraphicFramePr>
        <p:xfrm>
          <a:off x="2396716" y="4142185"/>
          <a:ext cx="1753412" cy="411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9675">
                  <a:extLst>
                    <a:ext uri="{9D8B030D-6E8A-4147-A177-3AD203B41FA5}">
                      <a16:colId xmlns:a16="http://schemas.microsoft.com/office/drawing/2014/main" val="73379452"/>
                    </a:ext>
                  </a:extLst>
                </a:gridCol>
                <a:gridCol w="515425">
                  <a:extLst>
                    <a:ext uri="{9D8B030D-6E8A-4147-A177-3AD203B41FA5}">
                      <a16:colId xmlns:a16="http://schemas.microsoft.com/office/drawing/2014/main" val="1368517018"/>
                    </a:ext>
                  </a:extLst>
                </a:gridCol>
                <a:gridCol w="504312">
                  <a:extLst>
                    <a:ext uri="{9D8B030D-6E8A-4147-A177-3AD203B41FA5}">
                      <a16:colId xmlns:a16="http://schemas.microsoft.com/office/drawing/2014/main" val="3012644383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453766814"/>
                    </a:ext>
                  </a:extLst>
                </a:gridCol>
              </a:tblGrid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A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양호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B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보통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C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미흡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877819"/>
                  </a:ext>
                </a:extLst>
              </a:tr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2876415"/>
                  </a:ext>
                </a:extLst>
              </a:tr>
            </a:tbl>
          </a:graphicData>
        </a:graphic>
      </p:graphicFrame>
      <p:graphicFrame>
        <p:nvGraphicFramePr>
          <p:cNvPr id="9" name="표 4">
            <a:extLst>
              <a:ext uri="{FF2B5EF4-FFF2-40B4-BE49-F238E27FC236}">
                <a16:creationId xmlns:a16="http://schemas.microsoft.com/office/drawing/2014/main" id="{E42E1D66-8DD3-4BEF-BB72-44D22CA8D7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6782503"/>
              </p:ext>
            </p:extLst>
          </p:nvPr>
        </p:nvGraphicFramePr>
        <p:xfrm>
          <a:off x="2396716" y="5589240"/>
          <a:ext cx="1481468" cy="411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73379452"/>
                    </a:ext>
                  </a:extLst>
                </a:gridCol>
                <a:gridCol w="288443">
                  <a:extLst>
                    <a:ext uri="{9D8B030D-6E8A-4147-A177-3AD203B41FA5}">
                      <a16:colId xmlns:a16="http://schemas.microsoft.com/office/drawing/2014/main" val="1368517018"/>
                    </a:ext>
                  </a:extLst>
                </a:gridCol>
                <a:gridCol w="229675">
                  <a:extLst>
                    <a:ext uri="{9D8B030D-6E8A-4147-A177-3AD203B41FA5}">
                      <a16:colId xmlns:a16="http://schemas.microsoft.com/office/drawing/2014/main" val="3012644383"/>
                    </a:ext>
                  </a:extLst>
                </a:gridCol>
                <a:gridCol w="229675">
                  <a:extLst>
                    <a:ext uri="{9D8B030D-6E8A-4147-A177-3AD203B41FA5}">
                      <a16:colId xmlns:a16="http://schemas.microsoft.com/office/drawing/2014/main" val="2453766814"/>
                    </a:ext>
                  </a:extLst>
                </a:gridCol>
                <a:gridCol w="229675">
                  <a:extLst>
                    <a:ext uri="{9D8B030D-6E8A-4147-A177-3AD203B41FA5}">
                      <a16:colId xmlns:a16="http://schemas.microsoft.com/office/drawing/2014/main" val="25855538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val="4036981972"/>
                    </a:ext>
                  </a:extLst>
                </a:gridCol>
              </a:tblGrid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최우수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우수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양호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보통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개선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877819"/>
                  </a:ext>
                </a:extLst>
              </a:tr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90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2876415"/>
                  </a:ext>
                </a:extLst>
              </a:tr>
            </a:tbl>
          </a:graphicData>
        </a:graphic>
      </p:graphicFrame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BB49F62A-2720-41E6-A96B-49D2C315ED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3249572"/>
              </p:ext>
            </p:extLst>
          </p:nvPr>
        </p:nvGraphicFramePr>
        <p:xfrm>
          <a:off x="4965595" y="1891728"/>
          <a:ext cx="4680000" cy="47056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1451919682"/>
                    </a:ext>
                  </a:extLst>
                </a:gridCol>
                <a:gridCol w="223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4216027395"/>
                    </a:ext>
                  </a:extLst>
                </a:gridCol>
              </a:tblGrid>
              <a:tr h="422343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세부항목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KPI</a:t>
                      </a:r>
                      <a:endParaRPr lang="ko-KR" altLang="en-US" sz="900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dirty="0" err="1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측정산식</a:t>
                      </a:r>
                      <a:endParaRPr lang="en-US" altLang="ko-KR" sz="900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en-US" altLang="ko-KR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예시</a:t>
                      </a:r>
                      <a:r>
                        <a:rPr lang="en-US" altLang="ko-KR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비중</a:t>
                      </a:r>
                      <a:endParaRPr lang="en-US" altLang="ko-KR" sz="900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en-US" altLang="ko-KR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예시</a:t>
                      </a:r>
                      <a:r>
                        <a:rPr lang="en-US" altLang="ko-KR" sz="90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900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7618">
                <a:tc rowSpan="6">
                  <a:txBody>
                    <a:bodyPr/>
                    <a:lstStyle/>
                    <a:p>
                      <a:pPr algn="ctr" latinLnBrk="0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G</a:t>
                      </a:r>
                    </a:p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지배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구조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이사회</a:t>
                      </a:r>
                      <a:r>
                        <a:rPr lang="en-US" altLang="ko-KR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</a:p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운영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이사회 활성화지수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이사회</a:t>
                      </a: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참석률</a:t>
                      </a: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경영제언 반영률</a:t>
                      </a: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사전심의율</a:t>
                      </a:r>
                      <a:endParaRPr lang="en-US" altLang="ko-KR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indent="0" algn="l" latinLnBrk="0">
                        <a:buFont typeface="Wingdings" panose="05000000000000000000" pitchFamily="2" charset="2"/>
                        <a:buNone/>
                      </a:pP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(※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내부평가편람에 따른 지표책임자 점수 적용</a:t>
                      </a: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  <a:endParaRPr lang="ko-KR" altLang="en-US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3978481"/>
                  </a:ext>
                </a:extLst>
              </a:tr>
              <a:tr h="9243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윤리</a:t>
                      </a:r>
                      <a:r>
                        <a:rPr lang="en-US" altLang="ko-KR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/</a:t>
                      </a:r>
                    </a:p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준법경영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권익위</a:t>
                      </a:r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공공기관 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청렴도 측정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7313" indent="-87313" algn="l" latinLnBrk="0"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{(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외부청렴도 등급 배점</a:t>
                      </a: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+ </a:t>
                      </a:r>
                    </a:p>
                    <a:p>
                      <a:pPr marL="0" indent="0" algn="l" latinLnBrk="0">
                        <a:buFont typeface="Wingdings" panose="05000000000000000000" pitchFamily="2" charset="2"/>
                        <a:buNone/>
                      </a:pP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(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내부 청렴도 등급 배점</a:t>
                      </a: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)}*0.5</a:t>
                      </a:r>
                    </a:p>
                  </a:txBody>
                  <a:tcPr marL="36000" marR="36000" marT="72000" marB="36000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10%</a:t>
                      </a:r>
                      <a:endParaRPr lang="ko-KR" altLang="en-US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1321539"/>
                  </a:ext>
                </a:extLst>
              </a:tr>
              <a:tr h="5976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권익위</a:t>
                      </a:r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1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부패방지 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1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시책평가</a:t>
                      </a:r>
                      <a:endParaRPr lang="ko-KR" altLang="en-US" sz="800" b="1" dirty="0"/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b="1" dirty="0">
                        <a:solidFill>
                          <a:srgbClr val="FF0000"/>
                        </a:solidFill>
                      </a:endParaRPr>
                    </a:p>
                  </a:txBody>
                  <a:tcPr marL="36000" marR="36000" marT="72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5%</a:t>
                      </a:r>
                      <a:endParaRPr lang="ko-KR" altLang="en-US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2113452"/>
                  </a:ext>
                </a:extLst>
              </a:tr>
              <a:tr h="597618">
                <a:tc vMerge="1">
                  <a:txBody>
                    <a:bodyPr/>
                    <a:lstStyle/>
                    <a:p>
                      <a:pPr algn="ctr" latinLnBrk="0"/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정보공개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행정안전부 공공데이터 </a:t>
                      </a:r>
                      <a:endParaRPr lang="en-US" altLang="ko-KR" sz="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평가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latinLnBrk="0">
                        <a:buFont typeface="Wingdings" panose="05000000000000000000" pitchFamily="2" charset="2"/>
                        <a:buNone/>
                      </a:pPr>
                      <a:endParaRPr lang="ko-KR" altLang="en-US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3%</a:t>
                      </a:r>
                      <a:endParaRPr lang="ko-KR" altLang="en-US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2831404"/>
                  </a:ext>
                </a:extLst>
              </a:tr>
              <a:tr h="9684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경영정보공시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latinLnBrk="0">
                        <a:buFont typeface="Arial" panose="020B0604020202020204" pitchFamily="34" charset="0"/>
                        <a:buChar char="•"/>
                      </a:pPr>
                      <a:endParaRPr lang="en-US" altLang="ko-KR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171450" indent="-171450" algn="l" latinLnBrk="0">
                        <a:buFont typeface="Arial" panose="020B0604020202020204" pitchFamily="34" charset="0"/>
                        <a:buChar char="•"/>
                      </a:pPr>
                      <a:endParaRPr lang="en-US" altLang="ko-KR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indent="0" algn="l" latinLnBrk="0">
                        <a:buFont typeface="Arial" panose="020B0604020202020204" pitchFamily="34" charset="0"/>
                        <a:buNone/>
                      </a:pPr>
                      <a:endParaRPr lang="en-US" altLang="ko-KR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indent="0" algn="l" latinLnBrk="0">
                        <a:buFont typeface="Arial" panose="020B0604020202020204" pitchFamily="34" charset="0"/>
                        <a:buNone/>
                      </a:pP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* 0.5 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초과 </a:t>
                      </a: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~1.5 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이하는 만점의 </a:t>
                      </a: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0.8     </a:t>
                      </a:r>
                    </a:p>
                    <a:p>
                      <a:pPr marL="0" indent="0" algn="l" latinLnBrk="0">
                        <a:buFont typeface="Arial" panose="020B0604020202020204" pitchFamily="34" charset="0"/>
                        <a:buNone/>
                      </a:pPr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</a:t>
                      </a:r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가중치 부여</a:t>
                      </a:r>
                      <a:endParaRPr lang="en-US" altLang="ko-KR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72000" anchor="b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4%</a:t>
                      </a:r>
                      <a:endParaRPr lang="ko-KR" altLang="en-US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872759"/>
                  </a:ext>
                </a:extLst>
              </a:tr>
              <a:tr h="5976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행정안전부 정보공개 종합평가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latinLnBrk="0">
                        <a:buFont typeface="Wingdings" panose="05000000000000000000" pitchFamily="2" charset="2"/>
                        <a:buNone/>
                      </a:pPr>
                      <a:endParaRPr lang="ko-KR" altLang="en-US" sz="800" b="1" dirty="0">
                        <a:solidFill>
                          <a:srgbClr val="FF0000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8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3%</a:t>
                      </a:r>
                      <a:endParaRPr lang="ko-KR" altLang="en-US" sz="8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3595778"/>
                  </a:ext>
                </a:extLst>
              </a:tr>
            </a:tbl>
          </a:graphicData>
        </a:graphic>
      </p:graphicFrame>
      <p:graphicFrame>
        <p:nvGraphicFramePr>
          <p:cNvPr id="11" name="표 4">
            <a:extLst>
              <a:ext uri="{FF2B5EF4-FFF2-40B4-BE49-F238E27FC236}">
                <a16:creationId xmlns:a16="http://schemas.microsoft.com/office/drawing/2014/main" id="{F1310FC4-1888-4584-8A9F-36F423F64B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5432041"/>
              </p:ext>
            </p:extLst>
          </p:nvPr>
        </p:nvGraphicFramePr>
        <p:xfrm>
          <a:off x="7062287" y="5182686"/>
          <a:ext cx="2006901" cy="3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675">
                  <a:extLst>
                    <a:ext uri="{9D8B030D-6E8A-4147-A177-3AD203B41FA5}">
                      <a16:colId xmlns:a16="http://schemas.microsoft.com/office/drawing/2014/main" val="73379452"/>
                    </a:ext>
                  </a:extLst>
                </a:gridCol>
                <a:gridCol w="259325">
                  <a:extLst>
                    <a:ext uri="{9D8B030D-6E8A-4147-A177-3AD203B41FA5}">
                      <a16:colId xmlns:a16="http://schemas.microsoft.com/office/drawing/2014/main" val="1368517018"/>
                    </a:ext>
                  </a:extLst>
                </a:gridCol>
                <a:gridCol w="232338">
                  <a:extLst>
                    <a:ext uri="{9D8B030D-6E8A-4147-A177-3AD203B41FA5}">
                      <a16:colId xmlns:a16="http://schemas.microsoft.com/office/drawing/2014/main" val="3012644383"/>
                    </a:ext>
                  </a:extLst>
                </a:gridCol>
                <a:gridCol w="232338">
                  <a:extLst>
                    <a:ext uri="{9D8B030D-6E8A-4147-A177-3AD203B41FA5}">
                      <a16:colId xmlns:a16="http://schemas.microsoft.com/office/drawing/2014/main" val="2453766814"/>
                    </a:ext>
                  </a:extLst>
                </a:gridCol>
                <a:gridCol w="205350">
                  <a:extLst>
                    <a:ext uri="{9D8B030D-6E8A-4147-A177-3AD203B41FA5}">
                      <a16:colId xmlns:a16="http://schemas.microsoft.com/office/drawing/2014/main" val="25855538"/>
                    </a:ext>
                  </a:extLst>
                </a:gridCol>
                <a:gridCol w="205350">
                  <a:extLst>
                    <a:ext uri="{9D8B030D-6E8A-4147-A177-3AD203B41FA5}">
                      <a16:colId xmlns:a16="http://schemas.microsoft.com/office/drawing/2014/main" val="4036981972"/>
                    </a:ext>
                  </a:extLst>
                </a:gridCol>
                <a:gridCol w="205350">
                  <a:extLst>
                    <a:ext uri="{9D8B030D-6E8A-4147-A177-3AD203B41FA5}">
                      <a16:colId xmlns:a16="http://schemas.microsoft.com/office/drawing/2014/main" val="620026921"/>
                    </a:ext>
                  </a:extLst>
                </a:gridCol>
                <a:gridCol w="205350">
                  <a:extLst>
                    <a:ext uri="{9D8B030D-6E8A-4147-A177-3AD203B41FA5}">
                      <a16:colId xmlns:a16="http://schemas.microsoft.com/office/drawing/2014/main" val="3330474715"/>
                    </a:ext>
                  </a:extLst>
                </a:gridCol>
                <a:gridCol w="195825">
                  <a:extLst>
                    <a:ext uri="{9D8B030D-6E8A-4147-A177-3AD203B41FA5}">
                      <a16:colId xmlns:a16="http://schemas.microsoft.com/office/drawing/2014/main" val="3554414662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구간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0.5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1.5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外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87781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90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2876415"/>
                  </a:ext>
                </a:extLst>
              </a:tr>
            </a:tbl>
          </a:graphicData>
        </a:graphic>
      </p:graphicFrame>
      <p:graphicFrame>
        <p:nvGraphicFramePr>
          <p:cNvPr id="12" name="표 4">
            <a:extLst>
              <a:ext uri="{FF2B5EF4-FFF2-40B4-BE49-F238E27FC236}">
                <a16:creationId xmlns:a16="http://schemas.microsoft.com/office/drawing/2014/main" id="{13613E6D-CC60-4832-8EB7-F8F314B2591F}"/>
              </a:ext>
            </a:extLst>
          </p:cNvPr>
          <p:cNvGraphicFramePr>
            <a:graphicFrameLocks noGrp="1"/>
          </p:cNvGraphicFramePr>
          <p:nvPr/>
        </p:nvGraphicFramePr>
        <p:xfrm>
          <a:off x="7062287" y="3262538"/>
          <a:ext cx="1740873" cy="4066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7950">
                  <a:extLst>
                    <a:ext uri="{9D8B030D-6E8A-4147-A177-3AD203B41FA5}">
                      <a16:colId xmlns:a16="http://schemas.microsoft.com/office/drawing/2014/main" val="73379452"/>
                    </a:ext>
                  </a:extLst>
                </a:gridCol>
                <a:gridCol w="288443">
                  <a:extLst>
                    <a:ext uri="{9D8B030D-6E8A-4147-A177-3AD203B41FA5}">
                      <a16:colId xmlns:a16="http://schemas.microsoft.com/office/drawing/2014/main" val="1368517018"/>
                    </a:ext>
                  </a:extLst>
                </a:gridCol>
                <a:gridCol w="293240">
                  <a:extLst>
                    <a:ext uri="{9D8B030D-6E8A-4147-A177-3AD203B41FA5}">
                      <a16:colId xmlns:a16="http://schemas.microsoft.com/office/drawing/2014/main" val="3012644383"/>
                    </a:ext>
                  </a:extLst>
                </a:gridCol>
                <a:gridCol w="293240">
                  <a:extLst>
                    <a:ext uri="{9D8B030D-6E8A-4147-A177-3AD203B41FA5}">
                      <a16:colId xmlns:a16="http://schemas.microsoft.com/office/drawing/2014/main" val="2453766814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5855538"/>
                    </a:ext>
                  </a:extLst>
                </a:gridCol>
              </a:tblGrid>
              <a:tr h="1573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 이하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877819"/>
                  </a:ext>
                </a:extLst>
              </a:tr>
              <a:tr h="1573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90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2876415"/>
                  </a:ext>
                </a:extLst>
              </a:tr>
            </a:tbl>
          </a:graphicData>
        </a:graphic>
      </p:graphicFrame>
      <p:graphicFrame>
        <p:nvGraphicFramePr>
          <p:cNvPr id="13" name="표 4">
            <a:extLst>
              <a:ext uri="{FF2B5EF4-FFF2-40B4-BE49-F238E27FC236}">
                <a16:creationId xmlns:a16="http://schemas.microsoft.com/office/drawing/2014/main" id="{CF17AAEE-D1D4-4596-8F4B-67553ECA11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8006119"/>
              </p:ext>
            </p:extLst>
          </p:nvPr>
        </p:nvGraphicFramePr>
        <p:xfrm>
          <a:off x="7062287" y="3944553"/>
          <a:ext cx="1928791" cy="3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7950">
                  <a:extLst>
                    <a:ext uri="{9D8B030D-6E8A-4147-A177-3AD203B41FA5}">
                      <a16:colId xmlns:a16="http://schemas.microsoft.com/office/drawing/2014/main" val="73379452"/>
                    </a:ext>
                  </a:extLst>
                </a:gridCol>
                <a:gridCol w="288443">
                  <a:extLst>
                    <a:ext uri="{9D8B030D-6E8A-4147-A177-3AD203B41FA5}">
                      <a16:colId xmlns:a16="http://schemas.microsoft.com/office/drawing/2014/main" val="1368517018"/>
                    </a:ext>
                  </a:extLst>
                </a:gridCol>
                <a:gridCol w="293240">
                  <a:extLst>
                    <a:ext uri="{9D8B030D-6E8A-4147-A177-3AD203B41FA5}">
                      <a16:colId xmlns:a16="http://schemas.microsoft.com/office/drawing/2014/main" val="3012644383"/>
                    </a:ext>
                  </a:extLst>
                </a:gridCol>
                <a:gridCol w="293240">
                  <a:extLst>
                    <a:ext uri="{9D8B030D-6E8A-4147-A177-3AD203B41FA5}">
                      <a16:colId xmlns:a16="http://schemas.microsoft.com/office/drawing/2014/main" val="2453766814"/>
                    </a:ext>
                  </a:extLst>
                </a:gridCol>
                <a:gridCol w="293240">
                  <a:extLst>
                    <a:ext uri="{9D8B030D-6E8A-4147-A177-3AD203B41FA5}">
                      <a16:colId xmlns:a16="http://schemas.microsoft.com/office/drawing/2014/main" val="25855538"/>
                    </a:ext>
                  </a:extLst>
                </a:gridCol>
                <a:gridCol w="362678">
                  <a:extLst>
                    <a:ext uri="{9D8B030D-6E8A-4147-A177-3AD203B41FA5}">
                      <a16:colId xmlns:a16="http://schemas.microsoft.com/office/drawing/2014/main" val="4036981972"/>
                    </a:ext>
                  </a:extLst>
                </a:gridCol>
              </a:tblGrid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877819"/>
                  </a:ext>
                </a:extLst>
              </a:tr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90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2876415"/>
                  </a:ext>
                </a:extLst>
              </a:tr>
            </a:tbl>
          </a:graphicData>
        </a:graphic>
      </p:graphicFrame>
      <p:graphicFrame>
        <p:nvGraphicFramePr>
          <p:cNvPr id="14" name="표 4">
            <a:extLst>
              <a:ext uri="{FF2B5EF4-FFF2-40B4-BE49-F238E27FC236}">
                <a16:creationId xmlns:a16="http://schemas.microsoft.com/office/drawing/2014/main" id="{CD13BD6C-6731-4E3B-A780-C8687EAC61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5674132"/>
              </p:ext>
            </p:extLst>
          </p:nvPr>
        </p:nvGraphicFramePr>
        <p:xfrm>
          <a:off x="7067942" y="4535827"/>
          <a:ext cx="918700" cy="3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9675">
                  <a:extLst>
                    <a:ext uri="{9D8B030D-6E8A-4147-A177-3AD203B41FA5}">
                      <a16:colId xmlns:a16="http://schemas.microsoft.com/office/drawing/2014/main" val="73379452"/>
                    </a:ext>
                  </a:extLst>
                </a:gridCol>
                <a:gridCol w="229675">
                  <a:extLst>
                    <a:ext uri="{9D8B030D-6E8A-4147-A177-3AD203B41FA5}">
                      <a16:colId xmlns:a16="http://schemas.microsoft.com/office/drawing/2014/main" val="1368517018"/>
                    </a:ext>
                  </a:extLst>
                </a:gridCol>
                <a:gridCol w="229675">
                  <a:extLst>
                    <a:ext uri="{9D8B030D-6E8A-4147-A177-3AD203B41FA5}">
                      <a16:colId xmlns:a16="http://schemas.microsoft.com/office/drawing/2014/main" val="3012644383"/>
                    </a:ext>
                  </a:extLst>
                </a:gridCol>
                <a:gridCol w="229675">
                  <a:extLst>
                    <a:ext uri="{9D8B030D-6E8A-4147-A177-3AD203B41FA5}">
                      <a16:colId xmlns:a16="http://schemas.microsoft.com/office/drawing/2014/main" val="2453766814"/>
                    </a:ext>
                  </a:extLst>
                </a:gridCol>
              </a:tblGrid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우수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보통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미흡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877819"/>
                  </a:ext>
                </a:extLst>
              </a:tr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2876415"/>
                  </a:ext>
                </a:extLst>
              </a:tr>
            </a:tbl>
          </a:graphicData>
        </a:graphic>
      </p:graphicFrame>
      <p:graphicFrame>
        <p:nvGraphicFramePr>
          <p:cNvPr id="15" name="표 4">
            <a:extLst>
              <a:ext uri="{FF2B5EF4-FFF2-40B4-BE49-F238E27FC236}">
                <a16:creationId xmlns:a16="http://schemas.microsoft.com/office/drawing/2014/main" id="{47485423-B095-4B42-B754-4CE3DFD6B0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5193814"/>
              </p:ext>
            </p:extLst>
          </p:nvPr>
        </p:nvGraphicFramePr>
        <p:xfrm>
          <a:off x="7062287" y="6045459"/>
          <a:ext cx="1207143" cy="411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9675">
                  <a:extLst>
                    <a:ext uri="{9D8B030D-6E8A-4147-A177-3AD203B41FA5}">
                      <a16:colId xmlns:a16="http://schemas.microsoft.com/office/drawing/2014/main" val="73379452"/>
                    </a:ext>
                  </a:extLst>
                </a:gridCol>
                <a:gridCol w="288443">
                  <a:extLst>
                    <a:ext uri="{9D8B030D-6E8A-4147-A177-3AD203B41FA5}">
                      <a16:colId xmlns:a16="http://schemas.microsoft.com/office/drawing/2014/main" val="1368517018"/>
                    </a:ext>
                  </a:extLst>
                </a:gridCol>
                <a:gridCol w="229675">
                  <a:extLst>
                    <a:ext uri="{9D8B030D-6E8A-4147-A177-3AD203B41FA5}">
                      <a16:colId xmlns:a16="http://schemas.microsoft.com/office/drawing/2014/main" val="3012644383"/>
                    </a:ext>
                  </a:extLst>
                </a:gridCol>
                <a:gridCol w="229675">
                  <a:extLst>
                    <a:ext uri="{9D8B030D-6E8A-4147-A177-3AD203B41FA5}">
                      <a16:colId xmlns:a16="http://schemas.microsoft.com/office/drawing/2014/main" val="2453766814"/>
                    </a:ext>
                  </a:extLst>
                </a:gridCol>
                <a:gridCol w="229675">
                  <a:extLst>
                    <a:ext uri="{9D8B030D-6E8A-4147-A177-3AD203B41FA5}">
                      <a16:colId xmlns:a16="http://schemas.microsoft.com/office/drawing/2014/main" val="25855538"/>
                    </a:ext>
                  </a:extLst>
                </a:gridCol>
              </a:tblGrid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등급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최우수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우수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보통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미흡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877819"/>
                  </a:ext>
                </a:extLst>
              </a:tr>
              <a:tr h="16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90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7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60</a:t>
                      </a:r>
                      <a:endParaRPr lang="ko-KR" altLang="en-US" sz="7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8000" marR="18000" marT="18000" marB="1800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28764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26340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FEF245-1B82-4DAF-8B12-FF5C1BDEDCB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sz="1400" dirty="0"/>
              <a:t>4</a:t>
            </a:r>
            <a:r>
              <a:rPr lang="ko-KR" altLang="en-US" sz="1400" dirty="0"/>
              <a:t>대 전략방향성에 근거하여 경영목표 달성을 위한 </a:t>
            </a:r>
            <a:r>
              <a:rPr lang="en-US" altLang="ko-KR" sz="1400" dirty="0"/>
              <a:t>CSF</a:t>
            </a:r>
            <a:r>
              <a:rPr lang="ko-KR" altLang="en-US" sz="1400" dirty="0"/>
              <a:t>요인을 도출하여 다음과 같이 </a:t>
            </a:r>
            <a:r>
              <a:rPr lang="en-US" altLang="ko-KR" sz="1400" dirty="0"/>
              <a:t>12</a:t>
            </a:r>
            <a:r>
              <a:rPr lang="ko-KR" altLang="en-US" sz="1400" dirty="0"/>
              <a:t>대 전사 전략과제와 </a:t>
            </a:r>
            <a:r>
              <a:rPr lang="en-US" altLang="ko-KR" sz="1400" dirty="0"/>
              <a:t>26</a:t>
            </a:r>
            <a:r>
              <a:rPr lang="ko-KR" altLang="en-US" sz="1400" dirty="0"/>
              <a:t>개 실행과제를 도출함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15B8BAC-5687-4D78-ADAF-8F3518BEDD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ko-KR" altLang="en-US" sz="1800" dirty="0">
                <a:solidFill>
                  <a:prstClr val="black"/>
                </a:solidFill>
              </a:rPr>
              <a:t>전략과제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_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전략과제 및 실행과제 도출</a:t>
            </a:r>
            <a:endParaRPr lang="ko-KR" altLang="en-US" sz="1800" dirty="0"/>
          </a:p>
        </p:txBody>
      </p:sp>
      <p:sp>
        <p:nvSpPr>
          <p:cNvPr id="5" name="AutoShape 438">
            <a:extLst>
              <a:ext uri="{FF2B5EF4-FFF2-40B4-BE49-F238E27FC236}">
                <a16:creationId xmlns:a16="http://schemas.microsoft.com/office/drawing/2014/main" id="{F45EE401-7D99-41EA-B309-9DEFD9A2F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4698" y="6021288"/>
            <a:ext cx="8240005" cy="412255"/>
          </a:xfrm>
          <a:prstGeom prst="roundRect">
            <a:avLst>
              <a:gd name="adj" fmla="val 0"/>
            </a:avLst>
          </a:prstGeom>
          <a:solidFill>
            <a:schemeClr val="accent6">
              <a:lumMod val="40000"/>
              <a:lumOff val="60000"/>
            </a:schemeClr>
          </a:solidFill>
          <a:ln w="6350" algn="ctr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SWOT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분석 결과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(SO,ST,WO,WT)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를 통해 도출된 전략적 시사점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8CCA9D-5103-434E-A510-69595F4A8B6F}"/>
              </a:ext>
            </a:extLst>
          </p:cNvPr>
          <p:cNvSpPr txBox="1"/>
          <p:nvPr/>
        </p:nvSpPr>
        <p:spPr>
          <a:xfrm>
            <a:off x="86620" y="1664804"/>
            <a:ext cx="1149618" cy="461665"/>
          </a:xfrm>
          <a:prstGeom prst="rect">
            <a:avLst/>
          </a:prstGeom>
          <a:noFill/>
          <a:ln w="6350"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4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대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전략방향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8AB639B-D9F2-4935-9C88-6C058E0782DD}"/>
              </a:ext>
            </a:extLst>
          </p:cNvPr>
          <p:cNvSpPr txBox="1"/>
          <p:nvPr/>
        </p:nvSpPr>
        <p:spPr>
          <a:xfrm>
            <a:off x="31532" y="3465004"/>
            <a:ext cx="1149618" cy="1015663"/>
          </a:xfrm>
          <a:prstGeom prst="rect">
            <a:avLst/>
          </a:prstGeom>
          <a:noFill/>
          <a:ln w="6350"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12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대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전사전략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과제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26</a:t>
            </a:r>
            <a:r>
              <a:rPr lang="ko-KR" altLang="en-US" sz="12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</a:t>
            </a:r>
            <a:endParaRPr lang="en-US" altLang="ko-KR" sz="1200" b="1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실행과제</a:t>
            </a:r>
          </a:p>
        </p:txBody>
      </p:sp>
      <p:sp>
        <p:nvSpPr>
          <p:cNvPr id="8" name="왼쪽 중괄호 7">
            <a:extLst>
              <a:ext uri="{FF2B5EF4-FFF2-40B4-BE49-F238E27FC236}">
                <a16:creationId xmlns:a16="http://schemas.microsoft.com/office/drawing/2014/main" id="{B940A63D-A78E-4977-B44C-17D1883C0129}"/>
              </a:ext>
            </a:extLst>
          </p:cNvPr>
          <p:cNvSpPr/>
          <p:nvPr/>
        </p:nvSpPr>
        <p:spPr>
          <a:xfrm>
            <a:off x="1028563" y="2395714"/>
            <a:ext cx="186135" cy="3305514"/>
          </a:xfrm>
          <a:prstGeom prst="leftBrace">
            <a:avLst/>
          </a:prstGeom>
          <a:ln w="63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9" name="왼쪽 중괄호 8">
            <a:extLst>
              <a:ext uri="{FF2B5EF4-FFF2-40B4-BE49-F238E27FC236}">
                <a16:creationId xmlns:a16="http://schemas.microsoft.com/office/drawing/2014/main" id="{F012652E-3612-4459-8ED3-EE4F29C41377}"/>
              </a:ext>
            </a:extLst>
          </p:cNvPr>
          <p:cNvSpPr/>
          <p:nvPr/>
        </p:nvSpPr>
        <p:spPr>
          <a:xfrm>
            <a:off x="1028564" y="1675108"/>
            <a:ext cx="216024" cy="451684"/>
          </a:xfrm>
          <a:prstGeom prst="leftBrace">
            <a:avLst/>
          </a:prstGeom>
          <a:ln w="63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54440925-EF1F-48BA-AA64-89F778E52DF7}"/>
              </a:ext>
            </a:extLst>
          </p:cNvPr>
          <p:cNvSpPr/>
          <p:nvPr/>
        </p:nvSpPr>
        <p:spPr>
          <a:xfrm>
            <a:off x="1875650" y="5886397"/>
            <a:ext cx="7326467" cy="134891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9C60D6E-1FBA-4ABC-A25C-38475AA02CBB}"/>
              </a:ext>
            </a:extLst>
          </p:cNvPr>
          <p:cNvSpPr/>
          <p:nvPr/>
        </p:nvSpPr>
        <p:spPr bwMode="auto">
          <a:xfrm>
            <a:off x="7583124" y="2395714"/>
            <a:ext cx="2029070" cy="3364304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1" hangingPunct="0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D5239FB-A983-40AC-B11C-2FA3F7E85D12}"/>
              </a:ext>
            </a:extLst>
          </p:cNvPr>
          <p:cNvSpPr/>
          <p:nvPr/>
        </p:nvSpPr>
        <p:spPr bwMode="auto">
          <a:xfrm>
            <a:off x="5437840" y="2395714"/>
            <a:ext cx="2029070" cy="3364304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1" hangingPunct="0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7F78B343-36DC-45B4-BF87-5F4D8623CB10}"/>
              </a:ext>
            </a:extLst>
          </p:cNvPr>
          <p:cNvSpPr/>
          <p:nvPr/>
        </p:nvSpPr>
        <p:spPr bwMode="auto">
          <a:xfrm>
            <a:off x="3300249" y="2395713"/>
            <a:ext cx="2029070" cy="3364304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1" hangingPunct="0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89AED85-EDA8-488B-8774-5C998CA75D71}"/>
              </a:ext>
            </a:extLst>
          </p:cNvPr>
          <p:cNvSpPr/>
          <p:nvPr/>
        </p:nvSpPr>
        <p:spPr bwMode="auto">
          <a:xfrm>
            <a:off x="1193079" y="2395714"/>
            <a:ext cx="2029070" cy="3364304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1" hangingPunct="0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9" name="이등변 삼각형 18">
            <a:extLst>
              <a:ext uri="{FF2B5EF4-FFF2-40B4-BE49-F238E27FC236}">
                <a16:creationId xmlns:a16="http://schemas.microsoft.com/office/drawing/2014/main" id="{71641E52-4584-4105-9EE4-21C65E5F5BF2}"/>
              </a:ext>
            </a:extLst>
          </p:cNvPr>
          <p:cNvSpPr/>
          <p:nvPr/>
        </p:nvSpPr>
        <p:spPr>
          <a:xfrm rot="10800000">
            <a:off x="1596691" y="2260821"/>
            <a:ext cx="7833176" cy="134891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15" name="AutoShape 438">
            <a:extLst>
              <a:ext uri="{FF2B5EF4-FFF2-40B4-BE49-F238E27FC236}">
                <a16:creationId xmlns:a16="http://schemas.microsoft.com/office/drawing/2014/main" id="{6A0FB6C4-AFDF-4CA5-8CA2-6A3E9141FE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3173" y="3465004"/>
            <a:ext cx="1877920" cy="42978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주택시장 공급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활성화 및 안정화</a:t>
            </a:r>
          </a:p>
        </p:txBody>
      </p:sp>
      <p:sp>
        <p:nvSpPr>
          <p:cNvPr id="16" name="AutoShape 438">
            <a:extLst>
              <a:ext uri="{FF2B5EF4-FFF2-40B4-BE49-F238E27FC236}">
                <a16:creationId xmlns:a16="http://schemas.microsoft.com/office/drawing/2014/main" id="{5E37A1AC-59C7-421F-9FC8-C6F365C1DD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1002" y="2467831"/>
            <a:ext cx="1877920" cy="38550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서민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실수요자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주거안전망 강화</a:t>
            </a:r>
          </a:p>
        </p:txBody>
      </p:sp>
      <p:sp>
        <p:nvSpPr>
          <p:cNvPr id="17" name="AutoShape 438">
            <a:extLst>
              <a:ext uri="{FF2B5EF4-FFF2-40B4-BE49-F238E27FC236}">
                <a16:creationId xmlns:a16="http://schemas.microsoft.com/office/drawing/2014/main" id="{E9F86FB8-DCAC-4B01-BBED-490B8EC449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3279" y="3484540"/>
            <a:ext cx="1877920" cy="42978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환경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사람존중과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투명한 경영 실천</a:t>
            </a:r>
          </a:p>
        </p:txBody>
      </p:sp>
      <p:sp>
        <p:nvSpPr>
          <p:cNvPr id="18" name="AutoShape 438">
            <a:extLst>
              <a:ext uri="{FF2B5EF4-FFF2-40B4-BE49-F238E27FC236}">
                <a16:creationId xmlns:a16="http://schemas.microsoft.com/office/drawing/2014/main" id="{CF18DD1B-C3D4-461B-9327-4F0F8C42DA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3643" y="2460209"/>
            <a:ext cx="1877920" cy="38550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함께 성장하는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나눔 경영 확산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0" name="AutoShape 438">
            <a:extLst>
              <a:ext uri="{FF2B5EF4-FFF2-40B4-BE49-F238E27FC236}">
                <a16:creationId xmlns:a16="http://schemas.microsoft.com/office/drawing/2014/main" id="{06375758-33E5-4C94-8C48-256ED6B27F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8699" y="4632078"/>
            <a:ext cx="1877920" cy="43207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혁신적이고 스마트한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조직체질 개선</a:t>
            </a:r>
          </a:p>
        </p:txBody>
      </p:sp>
      <p:sp>
        <p:nvSpPr>
          <p:cNvPr id="21" name="AutoShape 438">
            <a:extLst>
              <a:ext uri="{FF2B5EF4-FFF2-40B4-BE49-F238E27FC236}">
                <a16:creationId xmlns:a16="http://schemas.microsoft.com/office/drawing/2014/main" id="{97F60D88-F474-480F-9CBB-E7961AC55C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8699" y="2456893"/>
            <a:ext cx="1877920" cy="38550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주택도시금융 선도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이니셔티브 확보</a:t>
            </a:r>
          </a:p>
        </p:txBody>
      </p:sp>
      <p:sp>
        <p:nvSpPr>
          <p:cNvPr id="22" name="AutoShape 438">
            <a:extLst>
              <a:ext uri="{FF2B5EF4-FFF2-40B4-BE49-F238E27FC236}">
                <a16:creationId xmlns:a16="http://schemas.microsoft.com/office/drawing/2014/main" id="{BAD3CD50-97D9-4120-A342-1B5074C46E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0869" y="3492263"/>
            <a:ext cx="1877920" cy="42978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선제적 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리스크 관리 구현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23" name="AutoShape 438">
            <a:extLst>
              <a:ext uri="{FF2B5EF4-FFF2-40B4-BE49-F238E27FC236}">
                <a16:creationId xmlns:a16="http://schemas.microsoft.com/office/drawing/2014/main" id="{153E6B89-DA36-40BB-90DC-3DEA2DFC96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5824" y="2464747"/>
            <a:ext cx="1877920" cy="38550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깨끗하고 스마트한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도시전환 촉진</a:t>
            </a:r>
          </a:p>
        </p:txBody>
      </p:sp>
      <p:sp>
        <p:nvSpPr>
          <p:cNvPr id="24" name="AutoShape 438">
            <a:extLst>
              <a:ext uri="{FF2B5EF4-FFF2-40B4-BE49-F238E27FC236}">
                <a16:creationId xmlns:a16="http://schemas.microsoft.com/office/drawing/2014/main" id="{716D0A83-399E-4D94-9B67-B910CB6436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5824" y="3468114"/>
            <a:ext cx="1877920" cy="42978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주거환경 질과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도시활력 제고</a:t>
            </a:r>
          </a:p>
        </p:txBody>
      </p:sp>
      <p:sp>
        <p:nvSpPr>
          <p:cNvPr id="25" name="AutoShape 438">
            <a:extLst>
              <a:ext uri="{FF2B5EF4-FFF2-40B4-BE49-F238E27FC236}">
                <a16:creationId xmlns:a16="http://schemas.microsoft.com/office/drawing/2014/main" id="{59172831-7CCA-43A0-902E-E2A26E2E05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5824" y="4632078"/>
            <a:ext cx="1877920" cy="43207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지속가능 도시재생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거버넌스 구축</a:t>
            </a:r>
          </a:p>
        </p:txBody>
      </p:sp>
      <p:sp>
        <p:nvSpPr>
          <p:cNvPr id="26" name="AutoShape 438">
            <a:extLst>
              <a:ext uri="{FF2B5EF4-FFF2-40B4-BE49-F238E27FC236}">
                <a16:creationId xmlns:a16="http://schemas.microsoft.com/office/drawing/2014/main" id="{6695D4D9-0F77-4B49-ABE2-C1A2BD02B2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0980" y="4632078"/>
            <a:ext cx="1877920" cy="43207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포용적</a:t>
            </a: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·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적극적 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이행관리로 국민부담 완화</a:t>
            </a:r>
          </a:p>
        </p:txBody>
      </p:sp>
      <p:sp>
        <p:nvSpPr>
          <p:cNvPr id="27" name="AutoShape 438">
            <a:extLst>
              <a:ext uri="{FF2B5EF4-FFF2-40B4-BE49-F238E27FC236}">
                <a16:creationId xmlns:a16="http://schemas.microsoft.com/office/drawing/2014/main" id="{7E1F19C4-27C8-4C11-B3A3-FB7EF1FB9B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9774" y="4632078"/>
            <a:ext cx="1877920" cy="43207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국민체감의 맞춤형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금융서비스 강화</a:t>
            </a:r>
          </a:p>
        </p:txBody>
      </p:sp>
      <p:sp>
        <p:nvSpPr>
          <p:cNvPr id="28" name="AutoShape 438">
            <a:extLst>
              <a:ext uri="{FF2B5EF4-FFF2-40B4-BE49-F238E27FC236}">
                <a16:creationId xmlns:a16="http://schemas.microsoft.com/office/drawing/2014/main" id="{E67A6F8F-5A45-4F21-B2E6-50484B9DFF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9980" y="1683538"/>
            <a:ext cx="1979785" cy="514093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 w="6350" algn="ctr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따뜻한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주거금융</a:t>
            </a:r>
          </a:p>
        </p:txBody>
      </p:sp>
      <p:sp>
        <p:nvSpPr>
          <p:cNvPr id="29" name="AutoShape 438">
            <a:extLst>
              <a:ext uri="{FF2B5EF4-FFF2-40B4-BE49-F238E27FC236}">
                <a16:creationId xmlns:a16="http://schemas.microsoft.com/office/drawing/2014/main" id="{9C9D802F-FE96-4694-BC83-E34FC7DE15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8500" y="1683538"/>
            <a:ext cx="1960819" cy="514093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 w="6350" algn="ctr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활기찬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도시금융</a:t>
            </a:r>
          </a:p>
        </p:txBody>
      </p:sp>
      <p:sp>
        <p:nvSpPr>
          <p:cNvPr id="30" name="AutoShape 438">
            <a:extLst>
              <a:ext uri="{FF2B5EF4-FFF2-40B4-BE49-F238E27FC236}">
                <a16:creationId xmlns:a16="http://schemas.microsoft.com/office/drawing/2014/main" id="{4B5DB4D2-4FAE-4D99-B003-D989681E95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65835" y="1683538"/>
            <a:ext cx="2001076" cy="514093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 w="6350" algn="ctr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포용적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상생금융</a:t>
            </a:r>
          </a:p>
        </p:txBody>
      </p:sp>
      <p:sp>
        <p:nvSpPr>
          <p:cNvPr id="31" name="AutoShape 438">
            <a:extLst>
              <a:ext uri="{FF2B5EF4-FFF2-40B4-BE49-F238E27FC236}">
                <a16:creationId xmlns:a16="http://schemas.microsoft.com/office/drawing/2014/main" id="{6A74A0AA-2A9F-45CF-9BAE-5ADD565D2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6980" y="1683538"/>
            <a:ext cx="2017503" cy="514093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 w="6350" algn="ctr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스마트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혁신금융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015CEFD-9690-4DCF-84F6-DF96A5842A3B}"/>
              </a:ext>
            </a:extLst>
          </p:cNvPr>
          <p:cNvSpPr txBox="1"/>
          <p:nvPr/>
        </p:nvSpPr>
        <p:spPr>
          <a:xfrm>
            <a:off x="1233633" y="2903631"/>
            <a:ext cx="1988516" cy="437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국민주거 안전망 확충 및 임차인 보호</a:t>
            </a:r>
            <a:endParaRPr lang="en-US" altLang="ko-KR" sz="7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② 서민 </a:t>
            </a:r>
            <a:r>
              <a:rPr kumimoji="0" lang="en-US" altLang="ko-KR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kumimoji="0" lang="ko-KR" altLang="en-US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실수요자 주거복지 금융지원 강화</a:t>
            </a:r>
            <a:endParaRPr kumimoji="0" lang="en-US" altLang="ko-KR" sz="7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③ 수요자 중심 보증제도 </a:t>
            </a:r>
            <a:r>
              <a:rPr lang="en-US" altLang="ko-KR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프로세스 혁신</a:t>
            </a:r>
            <a:endParaRPr kumimoji="0" lang="ko-KR" altLang="en-US" sz="7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87DE7A8-810E-43F2-BD75-22AAC209AD05}"/>
              </a:ext>
            </a:extLst>
          </p:cNvPr>
          <p:cNvSpPr txBox="1"/>
          <p:nvPr/>
        </p:nvSpPr>
        <p:spPr>
          <a:xfrm>
            <a:off x="1193078" y="3915359"/>
            <a:ext cx="2137592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주택공급 활성화 위한 맞춤형 보증지원</a:t>
            </a:r>
            <a:endParaRPr lang="en-US" altLang="ko-KR" sz="7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② 임대주택공급 촉진 통한 주택수급안정 도모</a:t>
            </a:r>
            <a:endParaRPr kumimoji="0" lang="en-US" altLang="ko-KR" sz="7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③ 고분양가 및 미분양관리 선진화로 주택</a:t>
            </a:r>
            <a:endParaRPr lang="en-US" altLang="ko-KR" sz="7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시장 안정화 </a:t>
            </a:r>
            <a:endParaRPr kumimoji="0" lang="ko-KR" altLang="en-US" sz="7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536DDC8-069C-4490-8E21-7EB0AE202F9C}"/>
              </a:ext>
            </a:extLst>
          </p:cNvPr>
          <p:cNvSpPr txBox="1"/>
          <p:nvPr/>
        </p:nvSpPr>
        <p:spPr>
          <a:xfrm>
            <a:off x="1233633" y="5135879"/>
            <a:ext cx="1988516" cy="447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적극적 이행보증 통한 국민 자산보호와 </a:t>
            </a:r>
            <a:endParaRPr lang="en-US" altLang="ko-KR" sz="7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편익 증진</a:t>
            </a:r>
            <a:endParaRPr lang="en-US" altLang="ko-KR" sz="7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② 포용과 효율성의 균형적 채권관리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8E2D8ED-C4FB-48E8-8F9F-256DF2F38928}"/>
              </a:ext>
            </a:extLst>
          </p:cNvPr>
          <p:cNvSpPr txBox="1"/>
          <p:nvPr/>
        </p:nvSpPr>
        <p:spPr>
          <a:xfrm>
            <a:off x="3296816" y="2909068"/>
            <a:ext cx="198851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한국형 뉴딜연계 금융지원 강화</a:t>
            </a:r>
            <a:endParaRPr lang="en-US" altLang="ko-KR" sz="7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② </a:t>
            </a:r>
            <a:r>
              <a:rPr kumimoji="0" lang="en-US" altLang="ko-KR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ESG </a:t>
            </a:r>
            <a:r>
              <a:rPr kumimoji="0" lang="ko-KR" altLang="en-US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연계 금융 및 지원 다각화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9E4469D-3E9F-4607-80E3-55DD76F7654A}"/>
              </a:ext>
            </a:extLst>
          </p:cNvPr>
          <p:cNvSpPr txBox="1"/>
          <p:nvPr/>
        </p:nvSpPr>
        <p:spPr>
          <a:xfrm>
            <a:off x="3296816" y="3969479"/>
            <a:ext cx="206246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쾌적한 주거환경 지원 통한 삶의 질 개선</a:t>
            </a:r>
            <a:endParaRPr lang="en-US" altLang="ko-KR" sz="7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② </a:t>
            </a: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혁신거점 조성 통한 도시 활력 제고</a:t>
            </a:r>
            <a:endParaRPr kumimoji="0" lang="ko-KR" altLang="en-US" sz="7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4B29923-B18E-41CA-89A5-FF54F1EFC4BA}"/>
              </a:ext>
            </a:extLst>
          </p:cNvPr>
          <p:cNvSpPr txBox="1"/>
          <p:nvPr/>
        </p:nvSpPr>
        <p:spPr>
          <a:xfrm>
            <a:off x="3296816" y="5101418"/>
            <a:ext cx="206246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지역주도 및 민간참여 활성화 기반 확충</a:t>
            </a:r>
            <a:endParaRPr lang="en-US" altLang="ko-KR" sz="7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② 선도적 도시재생 이니셔티브 확보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D7F339F-8D0A-4099-AED2-F61335DA507C}"/>
              </a:ext>
            </a:extLst>
          </p:cNvPr>
          <p:cNvSpPr txBox="1"/>
          <p:nvPr/>
        </p:nvSpPr>
        <p:spPr>
          <a:xfrm>
            <a:off x="5493060" y="2874867"/>
            <a:ext cx="198851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지속가능 양질의 일자리 구현</a:t>
            </a:r>
            <a:endParaRPr lang="en-US" altLang="ko-KR" sz="7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② </a:t>
            </a: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상생</a:t>
            </a:r>
            <a:r>
              <a:rPr lang="en-US" altLang="ko-KR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협력의 동반성장과 나눔 적극 실천</a:t>
            </a:r>
            <a:endParaRPr kumimoji="0" lang="ko-KR" altLang="en-US" sz="7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80E894F-EFAB-495B-9435-39F4D50389A5}"/>
              </a:ext>
            </a:extLst>
          </p:cNvPr>
          <p:cNvSpPr txBox="1"/>
          <p:nvPr/>
        </p:nvSpPr>
        <p:spPr>
          <a:xfrm>
            <a:off x="5457981" y="3963336"/>
            <a:ext cx="1988516" cy="46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</a:t>
            </a:r>
            <a:r>
              <a:rPr lang="en-US" altLang="ko-KR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SHE Value-Up </a:t>
            </a: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통한 안전하고 건강한  </a:t>
            </a:r>
            <a:endParaRPr lang="en-US" altLang="ko-KR" sz="7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일터 조성</a:t>
            </a:r>
            <a:endParaRPr lang="en-US" altLang="ko-KR" sz="7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② </a:t>
            </a: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투</a:t>
            </a:r>
            <a:r>
              <a:rPr kumimoji="0" lang="ko-KR" altLang="en-US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명하고 신뢰받는 지배구조 확립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7AA2D48-439A-45B0-A6F3-8BF9100469F5}"/>
              </a:ext>
            </a:extLst>
          </p:cNvPr>
          <p:cNvSpPr txBox="1"/>
          <p:nvPr/>
        </p:nvSpPr>
        <p:spPr>
          <a:xfrm>
            <a:off x="5457981" y="5083301"/>
            <a:ext cx="1988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</a:t>
            </a:r>
            <a:r>
              <a:rPr lang="ko-KR" altLang="en-US" sz="700" dirty="0" err="1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비대면</a:t>
            </a: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디지털화로 대국민 접근성 및 </a:t>
            </a:r>
            <a:endParaRPr lang="en-US" altLang="ko-KR" sz="7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서비스 향상</a:t>
            </a:r>
            <a:endParaRPr lang="en-US" altLang="ko-KR" sz="7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② </a:t>
            </a:r>
            <a:r>
              <a:rPr kumimoji="0" lang="ko-KR" altLang="en-US" sz="7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고객접점서비스</a:t>
            </a:r>
            <a:r>
              <a:rPr kumimoji="0" lang="ko-KR" altLang="en-US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 고도화 및 소통 확대 </a:t>
            </a:r>
            <a:endParaRPr kumimoji="0" lang="en-US" altLang="ko-KR" sz="7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kumimoji="0" lang="ko-KR" altLang="en-US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통한 국민 알 권리 강화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F09229B-D443-4AA6-9808-5EAA81062140}"/>
              </a:ext>
            </a:extLst>
          </p:cNvPr>
          <p:cNvSpPr txBox="1"/>
          <p:nvPr/>
        </p:nvSpPr>
        <p:spPr>
          <a:xfrm>
            <a:off x="7623678" y="2872412"/>
            <a:ext cx="198851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주택도시금융정책 </a:t>
            </a:r>
            <a:r>
              <a:rPr lang="en-US" altLang="ko-KR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Leadership </a:t>
            </a: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확보</a:t>
            </a:r>
            <a:endParaRPr lang="en-US" altLang="ko-KR" sz="7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② 기금관리 운용선진화 및 안전성 강화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EFD5D0E-5CDA-4C09-910F-83FAFBB60336}"/>
              </a:ext>
            </a:extLst>
          </p:cNvPr>
          <p:cNvSpPr txBox="1"/>
          <p:nvPr/>
        </p:nvSpPr>
        <p:spPr>
          <a:xfrm>
            <a:off x="7606980" y="3963138"/>
            <a:ext cx="198851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통합적 리스크 관리체계 구현</a:t>
            </a:r>
            <a:endParaRPr lang="en-US" altLang="ko-KR" sz="7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② 안정적이고 투명한 재무예산관리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062DD78-F520-4F26-8F53-CBC8A20C5DE8}"/>
              </a:ext>
            </a:extLst>
          </p:cNvPr>
          <p:cNvSpPr txBox="1"/>
          <p:nvPr/>
        </p:nvSpPr>
        <p:spPr>
          <a:xfrm>
            <a:off x="7609000" y="5085184"/>
            <a:ext cx="198851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</a:t>
            </a:r>
            <a:r>
              <a:rPr lang="en-US" altLang="ko-KR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ICT</a:t>
            </a:r>
            <a:r>
              <a:rPr lang="ko-KR" altLang="en-US" sz="7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기반 스마트한 업무환경 조성</a:t>
            </a:r>
            <a:endParaRPr lang="en-US" altLang="ko-KR" sz="7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rPr>
              <a:t>② 상생과 협력의 발전적 경영인프라 구현</a:t>
            </a:r>
          </a:p>
        </p:txBody>
      </p:sp>
    </p:spTree>
    <p:extLst>
      <p:ext uri="{BB962C8B-B14F-4D97-AF65-F5344CB8AC3E}">
        <p14:creationId xmlns:p14="http://schemas.microsoft.com/office/powerpoint/2010/main" val="32645192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텍스트 개체 틀 37">
            <a:extLst>
              <a:ext uri="{FF2B5EF4-FFF2-40B4-BE49-F238E27FC236}">
                <a16:creationId xmlns:a16="http://schemas.microsoft.com/office/drawing/2014/main" id="{2C18A196-D73D-4826-B9E3-BF66F31E531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HUG 2030 </a:t>
            </a:r>
            <a:r>
              <a:rPr lang="ko-KR" altLang="en-US" dirty="0"/>
              <a:t>중장기 경영전략 체계도</a:t>
            </a:r>
            <a:r>
              <a:rPr lang="en-US" altLang="ko-KR" dirty="0"/>
              <a:t>(</a:t>
            </a:r>
            <a:r>
              <a:rPr lang="ko-KR" altLang="en-US" dirty="0"/>
              <a:t>안</a:t>
            </a:r>
            <a:r>
              <a:rPr lang="en-US" altLang="ko-KR" dirty="0"/>
              <a:t>)</a:t>
            </a:r>
            <a:endParaRPr lang="ko-KR" altLang="en-US" dirty="0"/>
          </a:p>
        </p:txBody>
      </p:sp>
      <p:cxnSp>
        <p:nvCxnSpPr>
          <p:cNvPr id="37" name="AutoShape 17">
            <a:extLst>
              <a:ext uri="{FF2B5EF4-FFF2-40B4-BE49-F238E27FC236}">
                <a16:creationId xmlns:a16="http://schemas.microsoft.com/office/drawing/2014/main" id="{02233346-058C-4736-A810-50ABD98B4A39}"/>
              </a:ext>
            </a:extLst>
          </p:cNvPr>
          <p:cNvCxnSpPr>
            <a:cxnSpLocks noChangeShapeType="1"/>
            <a:stCxn id="43" idx="0"/>
            <a:endCxn id="39" idx="2"/>
          </p:cNvCxnSpPr>
          <p:nvPr/>
        </p:nvCxnSpPr>
        <p:spPr bwMode="auto">
          <a:xfrm flipH="1" flipV="1">
            <a:off x="797155" y="1455751"/>
            <a:ext cx="11600" cy="4352316"/>
          </a:xfrm>
          <a:prstGeom prst="straightConnector1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  <a:round/>
            <a:headEnd/>
            <a:tailEnd type="none" w="lg" len="med"/>
          </a:ln>
        </p:spPr>
      </p:cxnSp>
      <p:sp>
        <p:nvSpPr>
          <p:cNvPr id="39" name="AutoShape 27">
            <a:extLst>
              <a:ext uri="{FF2B5EF4-FFF2-40B4-BE49-F238E27FC236}">
                <a16:creationId xmlns:a16="http://schemas.microsoft.com/office/drawing/2014/main" id="{C9475661-2056-45CC-A3A4-C320A0DD26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57" y="944801"/>
            <a:ext cx="1049395" cy="51095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</p:spPr>
        <p:txBody>
          <a:bodyPr wrap="none"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미       션</a:t>
            </a:r>
            <a:endParaRPr kumimoji="1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(</a:t>
            </a: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설립목적</a:t>
            </a:r>
            <a:r>
              <a:rPr kumimoji="1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)</a:t>
            </a:r>
            <a:endParaRPr kumimoji="1" lang="ko-KR" altLang="en-US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129A2AC4-7DA9-486A-9F4A-09E4DFF141AE}"/>
              </a:ext>
            </a:extLst>
          </p:cNvPr>
          <p:cNvSpPr/>
          <p:nvPr/>
        </p:nvSpPr>
        <p:spPr bwMode="auto">
          <a:xfrm>
            <a:off x="236476" y="1675957"/>
            <a:ext cx="9504486" cy="125664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auto" latinLnBrk="1" hangingPunct="0">
              <a:lnSpc>
                <a:spcPct val="110000"/>
              </a:lnSpc>
              <a:spcBef>
                <a:spcPct val="40000"/>
              </a:spcBef>
              <a:spcAft>
                <a:spcPct val="20000"/>
              </a:spcAft>
              <a:buClrTx/>
              <a:buSzTx/>
              <a:buFontTx/>
              <a:buNone/>
              <a:tabLst>
                <a:tab pos="85725" algn="l"/>
                <a:tab pos="271463" algn="l"/>
              </a:tabLst>
              <a:defRPr/>
            </a:pP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1" name="AutoShape 19">
            <a:extLst>
              <a:ext uri="{FF2B5EF4-FFF2-40B4-BE49-F238E27FC236}">
                <a16:creationId xmlns:a16="http://schemas.microsoft.com/office/drawing/2014/main" id="{D285C204-3BD4-4C27-B084-1C5FE296D7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58" y="4415790"/>
            <a:ext cx="1060245" cy="128598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</p:spPr>
        <p:txBody>
          <a:bodyPr wrap="none"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12</a:t>
            </a: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대 </a:t>
            </a:r>
            <a:endParaRPr kumimoji="1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전략 과제</a:t>
            </a:r>
          </a:p>
        </p:txBody>
      </p:sp>
      <p:sp>
        <p:nvSpPr>
          <p:cNvPr id="42" name="AutoShape 27">
            <a:extLst>
              <a:ext uri="{FF2B5EF4-FFF2-40B4-BE49-F238E27FC236}">
                <a16:creationId xmlns:a16="http://schemas.microsoft.com/office/drawing/2014/main" id="{5FBE2B2B-9081-4902-8FCC-DBCB7945FE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633" y="3801728"/>
            <a:ext cx="1060245" cy="494171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</p:spPr>
        <p:txBody>
          <a:bodyPr wrap="none"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4</a:t>
            </a: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대 전략 방향</a:t>
            </a:r>
          </a:p>
        </p:txBody>
      </p:sp>
      <p:sp>
        <p:nvSpPr>
          <p:cNvPr id="43" name="AutoShape 19">
            <a:extLst>
              <a:ext uri="{FF2B5EF4-FFF2-40B4-BE49-F238E27FC236}">
                <a16:creationId xmlns:a16="http://schemas.microsoft.com/office/drawing/2014/main" id="{0C91B98B-A885-451D-A4AC-88C6DAEF2D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633" y="5808067"/>
            <a:ext cx="1060245" cy="49386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</p:spPr>
        <p:txBody>
          <a:bodyPr wrap="none"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kumimoji="1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26</a:t>
            </a: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</a:t>
            </a:r>
            <a:endParaRPr kumimoji="1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실행 과제</a:t>
            </a:r>
          </a:p>
        </p:txBody>
      </p:sp>
      <p:sp>
        <p:nvSpPr>
          <p:cNvPr id="44" name="AutoShape 10">
            <a:extLst>
              <a:ext uri="{FF2B5EF4-FFF2-40B4-BE49-F238E27FC236}">
                <a16:creationId xmlns:a16="http://schemas.microsoft.com/office/drawing/2014/main" id="{F0DED7EC-C52C-4EC7-AA90-569D809111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57" y="1558062"/>
            <a:ext cx="1049395" cy="446913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</p:spPr>
        <p:txBody>
          <a:bodyPr wrap="none"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비         전</a:t>
            </a:r>
            <a:endParaRPr kumimoji="1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5" name="AutoShape 27">
            <a:extLst>
              <a:ext uri="{FF2B5EF4-FFF2-40B4-BE49-F238E27FC236}">
                <a16:creationId xmlns:a16="http://schemas.microsoft.com/office/drawing/2014/main" id="{49AADF8E-B3B3-4761-B190-D1DB454434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57" y="2121088"/>
            <a:ext cx="1060245" cy="51862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</p:spPr>
        <p:txBody>
          <a:bodyPr wrap="none"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핵심가치</a:t>
            </a:r>
          </a:p>
        </p:txBody>
      </p:sp>
      <p:sp>
        <p:nvSpPr>
          <p:cNvPr id="46" name="AutoShape 19">
            <a:extLst>
              <a:ext uri="{FF2B5EF4-FFF2-40B4-BE49-F238E27FC236}">
                <a16:creationId xmlns:a16="http://schemas.microsoft.com/office/drawing/2014/main" id="{8662B745-2071-4FEA-907B-C7277D1BB9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57" y="2738938"/>
            <a:ext cx="1060245" cy="93923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175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/>
            <a:tailEnd/>
          </a:ln>
        </p:spPr>
        <p:txBody>
          <a:bodyPr wrap="none"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2030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중장기</a:t>
            </a:r>
            <a:endParaRPr kumimoji="1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경영목표</a:t>
            </a:r>
          </a:p>
        </p:txBody>
      </p:sp>
      <p:sp>
        <p:nvSpPr>
          <p:cNvPr id="47" name="Rectangle 42">
            <a:extLst>
              <a:ext uri="{FF2B5EF4-FFF2-40B4-BE49-F238E27FC236}">
                <a16:creationId xmlns:a16="http://schemas.microsoft.com/office/drawing/2014/main" id="{410F09BE-95A4-4069-95A1-84B38FFC82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2410" y="944724"/>
            <a:ext cx="8117538" cy="503741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6350" algn="ctr">
            <a:solidFill>
              <a:srgbClr val="B2B2B2"/>
            </a:solidFill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36000" tIns="36000" rIns="36000" bIns="36000" anchor="ctr"/>
          <a:lstStyle/>
          <a:p>
            <a:pPr marL="0" marR="0" lvl="0" indent="0" algn="ctr" defTabSz="914400" rtl="0" eaLnBrk="1" fontAlgn="auto" latinLnBrk="0" hangingPunct="1">
              <a:lnSpc>
                <a:spcPts val="12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주거복지 증진과 도시재생활성화를 위한 금융지원으로 국민의 삶의 질 향상에 기여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8" name="Rectangle 42">
            <a:extLst>
              <a:ext uri="{FF2B5EF4-FFF2-40B4-BE49-F238E27FC236}">
                <a16:creationId xmlns:a16="http://schemas.microsoft.com/office/drawing/2014/main" id="{F1EF028E-E018-4130-93FC-CC8D21BFD5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2410" y="1555239"/>
            <a:ext cx="8117538" cy="44102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6350" algn="ctr">
            <a:solidFill>
              <a:srgbClr val="B2B2B2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36000" tIns="36000" rIns="36000" bIns="360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국민 모두에게 힘이 되는 따뜻하고 </a:t>
            </a:r>
            <a:r>
              <a:rPr lang="ko-KR" altLang="en-US" sz="1400" b="1" dirty="0"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활기찬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금융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with HUG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49" name="Rectangle 42">
            <a:extLst>
              <a:ext uri="{FF2B5EF4-FFF2-40B4-BE49-F238E27FC236}">
                <a16:creationId xmlns:a16="http://schemas.microsoft.com/office/drawing/2014/main" id="{BA4A7FE6-A1B5-4FAF-90C4-CC6C98EBC5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2411" y="2140890"/>
            <a:ext cx="1953553" cy="466564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6350" algn="ctr">
            <a:solidFill>
              <a:srgbClr val="B2B2B2"/>
            </a:solidFill>
            <a:round/>
            <a:headEnd/>
            <a:tailEnd/>
          </a:ln>
          <a:effectLst>
            <a:outerShdw dist="28398" dir="1593903" algn="ctr" rotWithShape="0">
              <a:srgbClr val="808080"/>
            </a:outerShdw>
          </a:effectLst>
        </p:spPr>
        <p:txBody>
          <a:bodyPr lIns="36000" tIns="36000" rIns="36000" bIns="36000" anchor="ctr"/>
          <a:lstStyle/>
          <a:p>
            <a:pPr marL="177800" marR="0" lvl="0" indent="-177800" algn="ctr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열린사고</a:t>
            </a:r>
            <a:endParaRPr kumimoji="0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0" name="Rectangle 42">
            <a:extLst>
              <a:ext uri="{FF2B5EF4-FFF2-40B4-BE49-F238E27FC236}">
                <a16:creationId xmlns:a16="http://schemas.microsoft.com/office/drawing/2014/main" id="{C87F1FA2-B65E-41AE-A4F0-0C874895BA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0067" y="2148387"/>
            <a:ext cx="1953553" cy="466564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6350" algn="ctr">
            <a:solidFill>
              <a:srgbClr val="B2B2B2"/>
            </a:solidFill>
            <a:round/>
            <a:headEnd/>
            <a:tailEnd/>
          </a:ln>
          <a:effectLst>
            <a:outerShdw dist="28398" dir="1593903" algn="ctr" rotWithShape="0">
              <a:srgbClr val="808080"/>
            </a:outerShdw>
          </a:effectLst>
        </p:spPr>
        <p:txBody>
          <a:bodyPr lIns="36000" tIns="36000" rIns="36000" bIns="36000" anchor="ctr"/>
          <a:lstStyle/>
          <a:p>
            <a:pPr marL="177800" marR="0" lvl="0" indent="-177800" algn="ctr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전문지향</a:t>
            </a:r>
            <a:endParaRPr kumimoji="0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1" name="Rectangle 42">
            <a:extLst>
              <a:ext uri="{FF2B5EF4-FFF2-40B4-BE49-F238E27FC236}">
                <a16:creationId xmlns:a16="http://schemas.microsoft.com/office/drawing/2014/main" id="{4520E0E5-4C3A-4C20-B72F-29959724FA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7725" y="2148387"/>
            <a:ext cx="1953553" cy="466564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6350" algn="ctr">
            <a:solidFill>
              <a:srgbClr val="B2B2B2"/>
            </a:solidFill>
            <a:round/>
            <a:headEnd/>
            <a:tailEnd/>
          </a:ln>
          <a:effectLst>
            <a:outerShdw dist="28398" dir="1593903" algn="ctr" rotWithShape="0">
              <a:srgbClr val="808080"/>
            </a:outerShdw>
          </a:effectLst>
        </p:spPr>
        <p:txBody>
          <a:bodyPr lIns="36000" tIns="36000" rIns="36000" bIns="36000" anchor="ctr"/>
          <a:lstStyle/>
          <a:p>
            <a:pPr marL="177800" marR="0" lvl="0" indent="-177800" algn="ctr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공정신뢰</a:t>
            </a:r>
            <a:endParaRPr kumimoji="0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2" name="Rectangle 42">
            <a:extLst>
              <a:ext uri="{FF2B5EF4-FFF2-40B4-BE49-F238E27FC236}">
                <a16:creationId xmlns:a16="http://schemas.microsoft.com/office/drawing/2014/main" id="{4468B189-84D2-46B7-8937-4D819A2A02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1385" y="2161678"/>
            <a:ext cx="1953553" cy="466564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6350" algn="ctr">
            <a:solidFill>
              <a:srgbClr val="B2B2B2"/>
            </a:solidFill>
            <a:round/>
            <a:headEnd/>
            <a:tailEnd/>
          </a:ln>
          <a:effectLst>
            <a:outerShdw dist="28398" dir="1593903" algn="ctr" rotWithShape="0">
              <a:srgbClr val="808080"/>
            </a:outerShdw>
          </a:effectLst>
        </p:spPr>
        <p:txBody>
          <a:bodyPr lIns="36000" tIns="36000" rIns="36000" bIns="36000" anchor="ctr"/>
          <a:lstStyle/>
          <a:p>
            <a:pPr marL="177800" marR="0" lvl="0" indent="-177800" algn="ctr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소통화합</a:t>
            </a:r>
            <a:endParaRPr kumimoji="0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D06D56D1-FEDE-4F60-B7D5-41E919D070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4915" y="5824624"/>
            <a:ext cx="1958731" cy="487352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/>
        </p:spPr>
        <p:txBody>
          <a:bodyPr wrap="square" lIns="36000" tIns="0" rIns="36000" bIns="0" anchor="ctr"/>
          <a:lstStyle/>
          <a:p>
            <a:pPr marL="171450" marR="0" lvl="0" indent="-85725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8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 실행과제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85725" marR="0" lvl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tabLst/>
              <a:defRPr/>
            </a:pPr>
            <a:r>
              <a:rPr lang="en-US" altLang="ko-KR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(26</a:t>
            </a:r>
            <a:r>
              <a:rPr lang="ko-KR" altLang="en-US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 세부추진과제</a:t>
            </a:r>
            <a:r>
              <a:rPr lang="en-US" altLang="ko-KR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4" name="직사각형 14">
            <a:extLst>
              <a:ext uri="{FF2B5EF4-FFF2-40B4-BE49-F238E27FC236}">
                <a16:creationId xmlns:a16="http://schemas.microsoft.com/office/drawing/2014/main" id="{2DBC1AFD-5613-465D-88BB-C99C123F9B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4915" y="4394652"/>
            <a:ext cx="1939854" cy="1338604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36000" rIns="0" bIns="36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1.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서민</a:t>
            </a: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·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실수요자 주거안정망 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강화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2.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주택시장 공급 활성화 및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안정화</a:t>
            </a: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</a:t>
            </a:r>
          </a:p>
          <a:p>
            <a:pPr marL="0" marR="0" lvl="0" indent="0" algn="l" defTabSz="914400" rtl="0" eaLnBrk="0" fontAlgn="auto" latinLnBrk="1" hangingPunct="0">
              <a:lnSpc>
                <a:spcPts val="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3.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포용적</a:t>
            </a: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·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적극적 이행관리로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국민부담 완화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sp>
        <p:nvSpPr>
          <p:cNvPr id="55" name="Rectangle 42">
            <a:extLst>
              <a:ext uri="{FF2B5EF4-FFF2-40B4-BE49-F238E27FC236}">
                <a16:creationId xmlns:a16="http://schemas.microsoft.com/office/drawing/2014/main" id="{2138A707-C529-4854-81EC-CCBEB52FB3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0922" y="3777106"/>
            <a:ext cx="1899376" cy="518793"/>
          </a:xfrm>
          <a:prstGeom prst="roundRect">
            <a:avLst>
              <a:gd name="adj" fmla="val 16667"/>
            </a:avLst>
          </a:prstGeom>
          <a:solidFill>
            <a:schemeClr val="bg1">
              <a:lumMod val="95000"/>
            </a:schemeClr>
          </a:solidFill>
          <a:ln w="6350" algn="ctr">
            <a:solidFill>
              <a:srgbClr val="B2B2B2"/>
            </a:solidFill>
            <a:round/>
            <a:headEnd/>
            <a:tailEnd/>
          </a:ln>
          <a:effectLst>
            <a:outerShdw dist="28398" dir="1593903" algn="ctr" rotWithShape="0">
              <a:srgbClr val="808080"/>
            </a:outerShdw>
          </a:effectLst>
        </p:spPr>
        <p:txBody>
          <a:bodyPr lIns="18288" tIns="36000" rIns="18288" bIns="36000"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활기찬 도시금융</a:t>
            </a:r>
            <a:endParaRPr kumimoji="0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6" name="Rectangle 42">
            <a:extLst>
              <a:ext uri="{FF2B5EF4-FFF2-40B4-BE49-F238E27FC236}">
                <a16:creationId xmlns:a16="http://schemas.microsoft.com/office/drawing/2014/main" id="{94B688F8-7599-4BFD-82D4-C0A39283B3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2207" y="3777106"/>
            <a:ext cx="1899376" cy="518793"/>
          </a:xfrm>
          <a:prstGeom prst="roundRect">
            <a:avLst>
              <a:gd name="adj" fmla="val 16667"/>
            </a:avLst>
          </a:prstGeom>
          <a:solidFill>
            <a:schemeClr val="bg1">
              <a:lumMod val="95000"/>
            </a:schemeClr>
          </a:solidFill>
          <a:ln w="6350" algn="ctr">
            <a:solidFill>
              <a:srgbClr val="B2B2B2"/>
            </a:solidFill>
            <a:round/>
            <a:headEnd/>
            <a:tailEnd/>
          </a:ln>
          <a:effectLst>
            <a:outerShdw dist="28398" dir="1593903" algn="ctr" rotWithShape="0">
              <a:srgbClr val="808080"/>
            </a:outerShdw>
          </a:effectLst>
        </p:spPr>
        <p:txBody>
          <a:bodyPr lIns="18288" tIns="36000" rIns="18288" bIns="36000"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포용적 상생금융</a:t>
            </a:r>
            <a:endParaRPr kumimoji="0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7" name="Rectangle 42">
            <a:extLst>
              <a:ext uri="{FF2B5EF4-FFF2-40B4-BE49-F238E27FC236}">
                <a16:creationId xmlns:a16="http://schemas.microsoft.com/office/drawing/2014/main" id="{975DC2AC-E13A-43D8-8F4C-2F0E8A0C05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3492" y="3777106"/>
            <a:ext cx="1899376" cy="518793"/>
          </a:xfrm>
          <a:prstGeom prst="roundRect">
            <a:avLst>
              <a:gd name="adj" fmla="val 16667"/>
            </a:avLst>
          </a:prstGeom>
          <a:solidFill>
            <a:schemeClr val="bg1">
              <a:lumMod val="95000"/>
            </a:schemeClr>
          </a:solidFill>
          <a:ln w="6350" algn="ctr">
            <a:solidFill>
              <a:srgbClr val="B2B2B2"/>
            </a:solidFill>
            <a:round/>
            <a:headEnd/>
            <a:tailEnd/>
          </a:ln>
          <a:effectLst>
            <a:outerShdw dist="28398" dir="1593903" algn="ctr" rotWithShape="0">
              <a:srgbClr val="808080"/>
            </a:outerShdw>
          </a:effectLst>
        </p:spPr>
        <p:txBody>
          <a:bodyPr lIns="18288" tIns="36000" rIns="18288" bIns="36000"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스마트 혁신금융</a:t>
            </a:r>
            <a:endParaRPr kumimoji="0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8" name="Rectangle 42">
            <a:extLst>
              <a:ext uri="{FF2B5EF4-FFF2-40B4-BE49-F238E27FC236}">
                <a16:creationId xmlns:a16="http://schemas.microsoft.com/office/drawing/2014/main" id="{EC9464D8-528F-4FCF-BF25-574A7E2DE3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9638" y="3777106"/>
            <a:ext cx="1899376" cy="518793"/>
          </a:xfrm>
          <a:prstGeom prst="roundRect">
            <a:avLst>
              <a:gd name="adj" fmla="val 16667"/>
            </a:avLst>
          </a:prstGeom>
          <a:solidFill>
            <a:schemeClr val="bg1">
              <a:lumMod val="95000"/>
            </a:schemeClr>
          </a:solidFill>
          <a:ln w="6350" algn="ctr">
            <a:solidFill>
              <a:srgbClr val="B2B2B2"/>
            </a:solidFill>
            <a:round/>
            <a:headEnd/>
            <a:tailEnd/>
          </a:ln>
          <a:effectLst>
            <a:outerShdw dist="28398" dir="1593903" algn="ctr" rotWithShape="0">
              <a:srgbClr val="808080"/>
            </a:outerShdw>
          </a:effectLst>
        </p:spPr>
        <p:txBody>
          <a:bodyPr lIns="18288" tIns="36000" rIns="18288" bIns="36000"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따뜻한 주거금융</a:t>
            </a:r>
            <a:endParaRPr kumimoji="0" lang="en-US" altLang="ko-KR" sz="13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59" name="직사각형 83">
            <a:extLst>
              <a:ext uri="{FF2B5EF4-FFF2-40B4-BE49-F238E27FC236}">
                <a16:creationId xmlns:a16="http://schemas.microsoft.com/office/drawing/2014/main" id="{71F5E44E-04E2-4393-8004-A826CFD49F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3640" y="5824624"/>
            <a:ext cx="1958731" cy="487352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/>
        </p:spPr>
        <p:txBody>
          <a:bodyPr wrap="square" lIns="36000" tIns="0" rIns="36000" bIns="0" anchor="ctr"/>
          <a:lstStyle/>
          <a:p>
            <a:pPr marL="171450" marR="0" lvl="0" indent="-85725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6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 실행과제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85725" marR="0" lvl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tabLst/>
              <a:defRPr/>
            </a:pPr>
            <a:r>
              <a:rPr lang="en-US" altLang="ko-KR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(17</a:t>
            </a:r>
            <a:r>
              <a:rPr lang="ko-KR" altLang="en-US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 세부추진과제</a:t>
            </a:r>
            <a:r>
              <a:rPr lang="en-US" altLang="ko-KR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60" name="직사각형 14">
            <a:extLst>
              <a:ext uri="{FF2B5EF4-FFF2-40B4-BE49-F238E27FC236}">
                <a16:creationId xmlns:a16="http://schemas.microsoft.com/office/drawing/2014/main" id="{BD211FE9-5A27-4AD9-BBA8-5D45583903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3640" y="4394652"/>
            <a:ext cx="1953733" cy="1338604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36000" rIns="0" bIns="36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1.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깨끗하고 스마트한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도시전환 촉진</a:t>
            </a: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2.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주거환경 질과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도시활력 제고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3.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지속가능 도시재생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거버넌스 구축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sp>
        <p:nvSpPr>
          <p:cNvPr id="61" name="직사각형 14">
            <a:extLst>
              <a:ext uri="{FF2B5EF4-FFF2-40B4-BE49-F238E27FC236}">
                <a16:creationId xmlns:a16="http://schemas.microsoft.com/office/drawing/2014/main" id="{C6E84BF8-BCFF-4D0C-BA03-878D21208C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9126" y="4394652"/>
            <a:ext cx="1953733" cy="1338604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36000" rIns="0" bIns="36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1.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함께 성장하는 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나눔 경영 확산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2.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환경</a:t>
            </a: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·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사람 존중과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투명한 경영 실천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3.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국민체감의 맞춤형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금융서비스 강화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sp>
        <p:nvSpPr>
          <p:cNvPr id="62" name="직사각형 14">
            <a:extLst>
              <a:ext uri="{FF2B5EF4-FFF2-40B4-BE49-F238E27FC236}">
                <a16:creationId xmlns:a16="http://schemas.microsoft.com/office/drawing/2014/main" id="{0539C661-9AA3-484B-B679-731B6F290D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4613" y="4394652"/>
            <a:ext cx="1953733" cy="1338604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36000" rIns="0" bIns="36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1.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주택도시금융 선도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이니셔티브 확보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2. </a:t>
            </a:r>
            <a:r>
              <a:rPr kumimoji="1" lang="ko-KR" altLang="en-US" sz="105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선제적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리스크 관리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3.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혁신적이고 스마트한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marL="0" marR="0" lvl="0" indent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조직체질 개선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sp>
        <p:nvSpPr>
          <p:cNvPr id="63" name="직사각형 83">
            <a:extLst>
              <a:ext uri="{FF2B5EF4-FFF2-40B4-BE49-F238E27FC236}">
                <a16:creationId xmlns:a16="http://schemas.microsoft.com/office/drawing/2014/main" id="{78840A87-A5BE-4195-8AE1-5C570EB7E4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58794" y="5824624"/>
            <a:ext cx="1958731" cy="487352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/>
        </p:spPr>
        <p:txBody>
          <a:bodyPr wrap="square" lIns="36000" tIns="0" rIns="36000" bIns="0" anchor="ctr"/>
          <a:lstStyle/>
          <a:p>
            <a:pPr marL="171450" marR="0" lvl="0" indent="-85725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6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 실행과제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85725" marR="0" lvl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tabLst/>
              <a:defRPr/>
            </a:pPr>
            <a:r>
              <a:rPr lang="en-US" altLang="ko-KR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(25</a:t>
            </a:r>
            <a:r>
              <a:rPr lang="ko-KR" altLang="en-US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 세부추진과제</a:t>
            </a:r>
            <a:r>
              <a:rPr lang="en-US" altLang="ko-KR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64" name="직사각형 83">
            <a:extLst>
              <a:ext uri="{FF2B5EF4-FFF2-40B4-BE49-F238E27FC236}">
                <a16:creationId xmlns:a16="http://schemas.microsoft.com/office/drawing/2014/main" id="{5A99BC89-1CA6-4A2D-B36B-1A5763C26C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4612" y="5824624"/>
            <a:ext cx="1958731" cy="487352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/>
        </p:spPr>
        <p:txBody>
          <a:bodyPr wrap="square" lIns="36000" tIns="0" rIns="36000" bIns="0" anchor="ctr"/>
          <a:lstStyle/>
          <a:p>
            <a:pPr marL="171450" marR="0" lvl="0" indent="-85725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6</a:t>
            </a:r>
            <a:r>
              <a:rPr kumimoji="0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개 실행과제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85725" marR="0" lvl="0" algn="l" defTabSz="914400" rtl="0" eaLnBrk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tabLst/>
              <a:defRPr/>
            </a:pPr>
            <a:r>
              <a:rPr lang="en-US" altLang="ko-KR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(21</a:t>
            </a:r>
            <a:r>
              <a:rPr lang="ko-KR" altLang="en-US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 세부추진과제</a:t>
            </a:r>
            <a:r>
              <a:rPr lang="en-US" altLang="ko-KR" sz="11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  <p:sp>
        <p:nvSpPr>
          <p:cNvPr id="65" name="Rectangle 54" descr="밝은 상향 대각선">
            <a:extLst>
              <a:ext uri="{FF2B5EF4-FFF2-40B4-BE49-F238E27FC236}">
                <a16:creationId xmlns:a16="http://schemas.microsoft.com/office/drawing/2014/main" id="{5AC17DDB-45F2-40AE-9B92-1970C49BE9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2383" y="2751317"/>
            <a:ext cx="1953734" cy="89222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5237" tIns="47619" rIns="95237" bIns="47619" anchor="ctr"/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서민주거안정 금융지원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1,000</a:t>
            </a:r>
            <a:r>
              <a:rPr lang="ko-KR" altLang="en-US" sz="14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만 세대 </a:t>
            </a: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(</a:t>
            </a:r>
            <a:r>
              <a:rPr lang="ko-KR" altLang="en-US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누적</a:t>
            </a: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)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주택 공급 안정화 지원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850 </a:t>
            </a:r>
            <a:r>
              <a:rPr lang="ko-KR" altLang="en-US" sz="14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조원 </a:t>
            </a: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(</a:t>
            </a:r>
            <a:r>
              <a:rPr lang="ko-KR" altLang="en-US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누적</a:t>
            </a:r>
            <a:r>
              <a:rPr lang="en-US" altLang="ko-KR" sz="8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)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</p:txBody>
      </p:sp>
      <p:sp>
        <p:nvSpPr>
          <p:cNvPr id="66" name="Rectangle 54" descr="밝은 상향 대각선">
            <a:extLst>
              <a:ext uri="{FF2B5EF4-FFF2-40B4-BE49-F238E27FC236}">
                <a16:creationId xmlns:a16="http://schemas.microsoft.com/office/drawing/2014/main" id="{A5F39415-61FB-4FA9-9208-F58ABAD23E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1108" y="2736512"/>
            <a:ext cx="1953733" cy="911419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5237" tIns="47619" rIns="95237" bIns="47619" anchor="ctr"/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도시재생 뉴딜금융지원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10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조원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(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누적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)</a:t>
            </a: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소규모재생사업장 수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3</a:t>
            </a:r>
            <a:r>
              <a:rPr lang="ko-KR" altLang="en-US" sz="14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천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개소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(</a:t>
            </a:r>
            <a:r>
              <a: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누적</a:t>
            </a:r>
            <a:r>
              <a:rPr kumimoji="0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)</a:t>
            </a:r>
          </a:p>
        </p:txBody>
      </p:sp>
      <p:sp>
        <p:nvSpPr>
          <p:cNvPr id="67" name="Rectangle 54" descr="밝은 상향 대각선">
            <a:extLst>
              <a:ext uri="{FF2B5EF4-FFF2-40B4-BE49-F238E27FC236}">
                <a16:creationId xmlns:a16="http://schemas.microsoft.com/office/drawing/2014/main" id="{4E31BA9E-0E9B-4B30-9D1C-0C4AB67534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58773" y="2740900"/>
            <a:ext cx="1953733" cy="9367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5237" tIns="47619" rIns="95237" bIns="47619" anchor="ctr"/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H- 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ESG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지수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98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점 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5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3-Safety </a:t>
            </a:r>
            <a:r>
              <a:rPr lang="ko-KR" altLang="en-US" sz="105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지수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Zero</a:t>
            </a:r>
          </a:p>
        </p:txBody>
      </p:sp>
      <p:sp>
        <p:nvSpPr>
          <p:cNvPr id="68" name="Rectangle 54" descr="밝은 상향 대각선">
            <a:extLst>
              <a:ext uri="{FF2B5EF4-FFF2-40B4-BE49-F238E27FC236}">
                <a16:creationId xmlns:a16="http://schemas.microsoft.com/office/drawing/2014/main" id="{2AD6E2F0-0BC7-4A75-8898-47F7529CFB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1178" y="2732994"/>
            <a:ext cx="1953733" cy="94703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5237" tIns="47619" rIns="95237" bIns="47619" anchor="ctr"/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비대면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디지털 서비스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90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%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달성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적정운용배수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50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배 이내 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29928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Shap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Shap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Shap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Shap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Shap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Shap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Shap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Shap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Shap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RectangleShap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mzb45.030CZ1Sb1nHFOrQ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mzb45.030CZ1Sb1nHFOrQ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wFoylWvekO.4WzwoVHVK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wFoylWvekO.4WzwoVHVK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wFoylWvekO.4WzwoVHVK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kqtPiPgP02JTRbysQz.Jw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kqtPiPgP02JTRbysQz.Jw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kqtPiPgP02JTRbysQz.Jw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kqtPiPgP02JTRbysQz.Jw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wFoylWvekO.4WzwoVHVKg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wFoylWvekO.4WzwoVHVKg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wFoylWvekO.4WzwoVHVKg"/>
</p:tagLst>
</file>

<file path=ppt/theme/theme1.xml><?xml version="1.0" encoding="utf-8"?>
<a:theme xmlns:a="http://schemas.openxmlformats.org/drawingml/2006/main" name="JH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solidFill>
            <a:schemeClr val="tx1"/>
          </a:solidFill>
          <a:headEnd type="none" w="med" len="med"/>
          <a:tailEnd type="triangl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48834</TotalTime>
  <Words>3741</Words>
  <Application>Microsoft Office PowerPoint</Application>
  <PresentationFormat>A4 용지(210x297mm)</PresentationFormat>
  <Paragraphs>956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7" baseType="lpstr">
      <vt:lpstr>HY견고딕</vt:lpstr>
      <vt:lpstr>HY헤드라인M</vt:lpstr>
      <vt:lpstr>Yoon 윤고딕 125_TT</vt:lpstr>
      <vt:lpstr>견고딕</vt:lpstr>
      <vt:lpstr>나눔고딕</vt:lpstr>
      <vt:lpstr>나눔바른고딕</vt:lpstr>
      <vt:lpstr>맑은 고딕</vt:lpstr>
      <vt:lpstr>바탕</vt:lpstr>
      <vt:lpstr>Arial</vt:lpstr>
      <vt:lpstr>Arial Black</vt:lpstr>
      <vt:lpstr>Tahoma</vt:lpstr>
      <vt:lpstr>Times New Roman</vt:lpstr>
      <vt:lpstr>Wingdings</vt:lpstr>
      <vt:lpstr>Wingdings 2</vt:lpstr>
      <vt:lpstr>JHK</vt:lpstr>
      <vt:lpstr>2030 HUG 중장기 경영전략 개선 Point는 다음과 같음</vt:lpstr>
      <vt:lpstr>이를 토대로 2030 HUG 중장기 경영전략은 설립목적에 부합하는 미션을 제외하고 비전-핵심가치-경영방침-경영목표- 전략방향-전략·실행과제를 전면적으로 개편함 </vt:lpstr>
      <vt:lpstr>대내외 환경과 민감도 분석을 통해 HUG에 영향을 미치는 기회와 위협, 강점과 약점요인을 도출함</vt:lpstr>
      <vt:lpstr>종합적으로 SWOT분석을 통해 대내외 환경변화에 대응한 12대 전사전략과제를 도출함</vt:lpstr>
      <vt:lpstr>新 비전(안)은 기존 비전과 비교하여 공유·간결성을 높이고, ESG(환경,사회,지배구조)와 지역 및 도시 발전을 위한 금융의 제공가치와 의미를 확장할 수 있는 장점이 있음</vt:lpstr>
      <vt:lpstr>대내외 주요 요구가치와 내부 설문조사를 기반으로 4개 핵심가치를 도출하였으며, HUG인이 가져야 할 핵심가치, 즉 HUG-Way를 「Hug-TOP이 되자 」로 설정함</vt:lpstr>
      <vt:lpstr>新 경영방침(안)은 기관장(CEO)이‘어떤 경영을 하겠다’가 아니라 ‘미래 HUG의 바람직한 지향점과 청사진’을 제시함으로써 대내외 이해관계자에게 보다 경영방침의 이해·공유를 확산할 수 있음 </vt:lpstr>
      <vt:lpstr>SWOT분석을 통해 핵심 전략과제와 전략 Model의 4가지 전략관점을 토대로 다음과 같이 4대 전략 방향성을 설정함 </vt:lpstr>
      <vt:lpstr>전략방향과 연계한 경영목표 8가지 KPI를 설정하고 경영목표별 2030 경영목표를 설정함</vt:lpstr>
      <vt:lpstr>H-ESG 지수 측정과 관리를 위한 세부 측정(관리) 항목은 다음과 같음</vt:lpstr>
      <vt:lpstr>4대 전략방향성에 근거하여 경영목표 달성을 위한 CSF요인을 도출하여 다음과 같이 12대 전사 전략과제와 26개 실행과제를 도출함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김진환</dc:creator>
  <cp:lastModifiedBy>HUG</cp:lastModifiedBy>
  <cp:revision>1792</cp:revision>
  <cp:lastPrinted>2021-11-15T02:49:47Z</cp:lastPrinted>
  <dcterms:created xsi:type="dcterms:W3CDTF">2016-01-05T00:32:07Z</dcterms:created>
  <dcterms:modified xsi:type="dcterms:W3CDTF">2024-08-21T00:39:58Z</dcterms:modified>
</cp:coreProperties>
</file>